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1417" r:id="rId2"/>
    <p:sldId id="1415" r:id="rId3"/>
    <p:sldId id="342" r:id="rId4"/>
    <p:sldId id="1113" r:id="rId5"/>
    <p:sldId id="344" r:id="rId6"/>
    <p:sldId id="345" r:id="rId7"/>
    <p:sldId id="346" r:id="rId8"/>
    <p:sldId id="1132" r:id="rId9"/>
    <p:sldId id="1135" r:id="rId10"/>
    <p:sldId id="347" r:id="rId11"/>
    <p:sldId id="1133" r:id="rId12"/>
    <p:sldId id="348" r:id="rId13"/>
    <p:sldId id="1134" r:id="rId14"/>
    <p:sldId id="349" r:id="rId15"/>
    <p:sldId id="350" r:id="rId16"/>
    <p:sldId id="1131" r:id="rId17"/>
    <p:sldId id="842" r:id="rId18"/>
    <p:sldId id="354" r:id="rId19"/>
    <p:sldId id="355" r:id="rId20"/>
    <p:sldId id="1114" r:id="rId21"/>
    <p:sldId id="839" r:id="rId22"/>
    <p:sldId id="1047" r:id="rId23"/>
    <p:sldId id="1048" r:id="rId24"/>
    <p:sldId id="840" r:id="rId25"/>
    <p:sldId id="1414" r:id="rId26"/>
    <p:sldId id="1115" r:id="rId27"/>
    <p:sldId id="1116" r:id="rId28"/>
    <p:sldId id="1117" r:id="rId29"/>
    <p:sldId id="1118" r:id="rId30"/>
    <p:sldId id="1119" r:id="rId31"/>
    <p:sldId id="1120" r:id="rId32"/>
    <p:sldId id="1121" r:id="rId33"/>
    <p:sldId id="1122" r:id="rId34"/>
    <p:sldId id="1123" r:id="rId35"/>
    <p:sldId id="1124" r:id="rId36"/>
    <p:sldId id="1125" r:id="rId37"/>
    <p:sldId id="1126" r:id="rId38"/>
    <p:sldId id="1127" r:id="rId39"/>
    <p:sldId id="1177" r:id="rId40"/>
    <p:sldId id="1174" r:id="rId41"/>
    <p:sldId id="1179" r:id="rId42"/>
    <p:sldId id="1180" r:id="rId43"/>
    <p:sldId id="1181" r:id="rId44"/>
    <p:sldId id="1182" r:id="rId45"/>
    <p:sldId id="1187" r:id="rId46"/>
    <p:sldId id="1188" r:id="rId47"/>
    <p:sldId id="1189" r:id="rId48"/>
    <p:sldId id="1190" r:id="rId49"/>
    <p:sldId id="1191" r:id="rId50"/>
    <p:sldId id="1183" r:id="rId51"/>
    <p:sldId id="1184" r:id="rId52"/>
    <p:sldId id="1138" r:id="rId53"/>
    <p:sldId id="1139" r:id="rId54"/>
    <p:sldId id="1141" r:id="rId55"/>
    <p:sldId id="1192" r:id="rId56"/>
    <p:sldId id="1193" r:id="rId57"/>
    <p:sldId id="1194" r:id="rId58"/>
    <p:sldId id="1195" r:id="rId59"/>
    <p:sldId id="1196" r:id="rId60"/>
    <p:sldId id="1197" r:id="rId61"/>
    <p:sldId id="1142" r:id="rId62"/>
    <p:sldId id="1143" r:id="rId63"/>
    <p:sldId id="1144" r:id="rId64"/>
    <p:sldId id="1145" r:id="rId65"/>
    <p:sldId id="1146" r:id="rId66"/>
    <p:sldId id="1147" r:id="rId67"/>
    <p:sldId id="1178" r:id="rId68"/>
    <p:sldId id="1149" r:id="rId69"/>
    <p:sldId id="1150" r:id="rId70"/>
    <p:sldId id="1151" r:id="rId71"/>
    <p:sldId id="1152" r:id="rId72"/>
    <p:sldId id="1153" r:id="rId73"/>
    <p:sldId id="1154" r:id="rId74"/>
    <p:sldId id="1155" r:id="rId75"/>
    <p:sldId id="1156" r:id="rId76"/>
    <p:sldId id="1157" r:id="rId77"/>
    <p:sldId id="1158" r:id="rId78"/>
    <p:sldId id="1159" r:id="rId79"/>
    <p:sldId id="1160" r:id="rId80"/>
    <p:sldId id="1161" r:id="rId81"/>
    <p:sldId id="1162" r:id="rId82"/>
    <p:sldId id="1163" r:id="rId83"/>
    <p:sldId id="1164" r:id="rId84"/>
    <p:sldId id="1165" r:id="rId85"/>
    <p:sldId id="1166" r:id="rId86"/>
    <p:sldId id="1167" r:id="rId87"/>
    <p:sldId id="1168" r:id="rId88"/>
    <p:sldId id="1416" r:id="rId89"/>
    <p:sldId id="1169" r:id="rId90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DA437-44E6-467D-88E9-DDA1A0F32C86}" v="10" dt="2025-01-24T02:09:27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4317" autoAdjust="0"/>
    <p:restoredTop sz="92932" autoAdjust="0"/>
  </p:normalViewPr>
  <p:slideViewPr>
    <p:cSldViewPr snapToGrid="0">
      <p:cViewPr>
        <p:scale>
          <a:sx n="73" d="100"/>
          <a:sy n="73" d="100"/>
        </p:scale>
        <p:origin x="1416" y="28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81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 Kwon" userId="6622d71374edf8bd" providerId="LiveId" clId="{322DA437-44E6-467D-88E9-DDA1A0F32C86}"/>
    <pc:docChg chg="custSel addSld delSld modSld">
      <pc:chgData name="Sora Kwon" userId="6622d71374edf8bd" providerId="LiveId" clId="{322DA437-44E6-467D-88E9-DDA1A0F32C86}" dt="2025-01-24T02:09:27.451" v="119"/>
      <pc:docMkLst>
        <pc:docMk/>
      </pc:docMkLst>
      <pc:sldChg chg="modSp mod">
        <pc:chgData name="Sora Kwon" userId="6622d71374edf8bd" providerId="LiveId" clId="{322DA437-44E6-467D-88E9-DDA1A0F32C86}" dt="2025-01-24T01:00:20.235" v="6" actId="1076"/>
        <pc:sldMkLst>
          <pc:docMk/>
          <pc:sldMk cId="1429628604" sldId="344"/>
        </pc:sldMkLst>
        <pc:spChg chg="mod">
          <ac:chgData name="Sora Kwon" userId="6622d71374edf8bd" providerId="LiveId" clId="{322DA437-44E6-467D-88E9-DDA1A0F32C86}" dt="2025-01-24T01:00:15.693" v="5" actId="692"/>
          <ac:spMkLst>
            <pc:docMk/>
            <pc:sldMk cId="1429628604" sldId="344"/>
            <ac:spMk id="43036" creationId="{00000000-0000-0000-0000-000000000000}"/>
          </ac:spMkLst>
        </pc:spChg>
        <pc:spChg chg="mod">
          <ac:chgData name="Sora Kwon" userId="6622d71374edf8bd" providerId="LiveId" clId="{322DA437-44E6-467D-88E9-DDA1A0F32C86}" dt="2025-01-24T01:00:20.235" v="6" actId="1076"/>
          <ac:spMkLst>
            <pc:docMk/>
            <pc:sldMk cId="1429628604" sldId="344"/>
            <ac:spMk id="43037" creationId="{00000000-0000-0000-0000-000000000000}"/>
          </ac:spMkLst>
        </pc:spChg>
      </pc:sldChg>
      <pc:sldChg chg="modSp mod">
        <pc:chgData name="Sora Kwon" userId="6622d71374edf8bd" providerId="LiveId" clId="{322DA437-44E6-467D-88E9-DDA1A0F32C86}" dt="2025-01-24T01:00:40.051" v="9" actId="1076"/>
        <pc:sldMkLst>
          <pc:docMk/>
          <pc:sldMk cId="558029294" sldId="345"/>
        </pc:sldMkLst>
        <pc:spChg chg="mod">
          <ac:chgData name="Sora Kwon" userId="6622d71374edf8bd" providerId="LiveId" clId="{322DA437-44E6-467D-88E9-DDA1A0F32C86}" dt="2025-01-24T01:00:35.418" v="8" actId="692"/>
          <ac:spMkLst>
            <pc:docMk/>
            <pc:sldMk cId="558029294" sldId="345"/>
            <ac:spMk id="44060" creationId="{00000000-0000-0000-0000-000000000000}"/>
          </ac:spMkLst>
        </pc:spChg>
        <pc:spChg chg="mod">
          <ac:chgData name="Sora Kwon" userId="6622d71374edf8bd" providerId="LiveId" clId="{322DA437-44E6-467D-88E9-DDA1A0F32C86}" dt="2025-01-24T01:00:40.051" v="9" actId="1076"/>
          <ac:spMkLst>
            <pc:docMk/>
            <pc:sldMk cId="558029294" sldId="345"/>
            <ac:spMk id="44061" creationId="{00000000-0000-0000-0000-000000000000}"/>
          </ac:spMkLst>
        </pc:spChg>
      </pc:sldChg>
      <pc:sldChg chg="modSp mod">
        <pc:chgData name="Sora Kwon" userId="6622d71374edf8bd" providerId="LiveId" clId="{322DA437-44E6-467D-88E9-DDA1A0F32C86}" dt="2025-01-24T01:00:54.675" v="13" actId="1076"/>
        <pc:sldMkLst>
          <pc:docMk/>
          <pc:sldMk cId="3843551242" sldId="346"/>
        </pc:sldMkLst>
        <pc:spChg chg="mod">
          <ac:chgData name="Sora Kwon" userId="6622d71374edf8bd" providerId="LiveId" clId="{322DA437-44E6-467D-88E9-DDA1A0F32C86}" dt="2025-01-24T01:00:52.417" v="12" actId="1076"/>
          <ac:spMkLst>
            <pc:docMk/>
            <pc:sldMk cId="3843551242" sldId="346"/>
            <ac:spMk id="45084" creationId="{00000000-0000-0000-0000-000000000000}"/>
          </ac:spMkLst>
        </pc:spChg>
        <pc:spChg chg="mod">
          <ac:chgData name="Sora Kwon" userId="6622d71374edf8bd" providerId="LiveId" clId="{322DA437-44E6-467D-88E9-DDA1A0F32C86}" dt="2025-01-24T01:00:54.675" v="13" actId="1076"/>
          <ac:spMkLst>
            <pc:docMk/>
            <pc:sldMk cId="3843551242" sldId="346"/>
            <ac:spMk id="45085" creationId="{00000000-0000-0000-0000-000000000000}"/>
          </ac:spMkLst>
        </pc:spChg>
      </pc:sldChg>
      <pc:sldChg chg="modSp mod">
        <pc:chgData name="Sora Kwon" userId="6622d71374edf8bd" providerId="LiveId" clId="{322DA437-44E6-467D-88E9-DDA1A0F32C86}" dt="2025-01-24T01:01:03.949" v="16" actId="1076"/>
        <pc:sldMkLst>
          <pc:docMk/>
          <pc:sldMk cId="3576270611" sldId="347"/>
        </pc:sldMkLst>
        <pc:spChg chg="mod">
          <ac:chgData name="Sora Kwon" userId="6622d71374edf8bd" providerId="LiveId" clId="{322DA437-44E6-467D-88E9-DDA1A0F32C86}" dt="2025-01-24T01:01:00.180" v="15" actId="692"/>
          <ac:spMkLst>
            <pc:docMk/>
            <pc:sldMk cId="3576270611" sldId="347"/>
            <ac:spMk id="46108" creationId="{00000000-0000-0000-0000-000000000000}"/>
          </ac:spMkLst>
        </pc:spChg>
        <pc:spChg chg="mod">
          <ac:chgData name="Sora Kwon" userId="6622d71374edf8bd" providerId="LiveId" clId="{322DA437-44E6-467D-88E9-DDA1A0F32C86}" dt="2025-01-24T01:01:03.949" v="16" actId="1076"/>
          <ac:spMkLst>
            <pc:docMk/>
            <pc:sldMk cId="3576270611" sldId="347"/>
            <ac:spMk id="46109" creationId="{00000000-0000-0000-0000-000000000000}"/>
          </ac:spMkLst>
        </pc:spChg>
      </pc:sldChg>
      <pc:sldChg chg="modSp mod">
        <pc:chgData name="Sora Kwon" userId="6622d71374edf8bd" providerId="LiveId" clId="{322DA437-44E6-467D-88E9-DDA1A0F32C86}" dt="2025-01-24T01:01:11.511" v="19" actId="1076"/>
        <pc:sldMkLst>
          <pc:docMk/>
          <pc:sldMk cId="1809504192" sldId="348"/>
        </pc:sldMkLst>
        <pc:spChg chg="mod">
          <ac:chgData name="Sora Kwon" userId="6622d71374edf8bd" providerId="LiveId" clId="{322DA437-44E6-467D-88E9-DDA1A0F32C86}" dt="2025-01-24T01:01:08.907" v="18" actId="692"/>
          <ac:spMkLst>
            <pc:docMk/>
            <pc:sldMk cId="1809504192" sldId="348"/>
            <ac:spMk id="47132" creationId="{00000000-0000-0000-0000-000000000000}"/>
          </ac:spMkLst>
        </pc:spChg>
        <pc:spChg chg="mod">
          <ac:chgData name="Sora Kwon" userId="6622d71374edf8bd" providerId="LiveId" clId="{322DA437-44E6-467D-88E9-DDA1A0F32C86}" dt="2025-01-24T01:01:11.511" v="19" actId="1076"/>
          <ac:spMkLst>
            <pc:docMk/>
            <pc:sldMk cId="1809504192" sldId="348"/>
            <ac:spMk id="47133" creationId="{00000000-0000-0000-0000-000000000000}"/>
          </ac:spMkLst>
        </pc:spChg>
      </pc:sldChg>
      <pc:sldChg chg="modSp mod">
        <pc:chgData name="Sora Kwon" userId="6622d71374edf8bd" providerId="LiveId" clId="{322DA437-44E6-467D-88E9-DDA1A0F32C86}" dt="2025-01-24T01:01:25.666" v="21" actId="2711"/>
        <pc:sldMkLst>
          <pc:docMk/>
          <pc:sldMk cId="3165783333" sldId="349"/>
        </pc:sldMkLst>
        <pc:spChg chg="mod">
          <ac:chgData name="Sora Kwon" userId="6622d71374edf8bd" providerId="LiveId" clId="{322DA437-44E6-467D-88E9-DDA1A0F32C86}" dt="2025-01-24T01:01:25.666" v="21" actId="2711"/>
          <ac:spMkLst>
            <pc:docMk/>
            <pc:sldMk cId="3165783333" sldId="349"/>
            <ac:spMk id="48157" creationId="{00000000-0000-0000-0000-000000000000}"/>
          </ac:spMkLst>
        </pc:spChg>
      </pc:sldChg>
      <pc:sldChg chg="addSp modSp mod">
        <pc:chgData name="Sora Kwon" userId="6622d71374edf8bd" providerId="LiveId" clId="{322DA437-44E6-467D-88E9-DDA1A0F32C86}" dt="2025-01-24T01:04:14.428" v="114" actId="20577"/>
        <pc:sldMkLst>
          <pc:docMk/>
          <pc:sldMk cId="696572329" sldId="350"/>
        </pc:sldMkLst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2" creationId="{00000000-0000-0000-0000-000000000000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4" creationId="{58F46FD0-0F6E-CE07-82BC-7272A8C94A2A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5" creationId="{E5E48E01-008B-B444-6630-864256FC0FD0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6" creationId="{EA599E9D-C334-7D92-BB09-7A45584944F2}"/>
          </ac:spMkLst>
        </pc:spChg>
        <pc:spChg chg="mod">
          <ac:chgData name="Sora Kwon" userId="6622d71374edf8bd" providerId="LiveId" clId="{322DA437-44E6-467D-88E9-DDA1A0F32C86}" dt="2025-01-24T01:01:42.104" v="25" actId="1076"/>
          <ac:spMkLst>
            <pc:docMk/>
            <pc:sldMk cId="696572329" sldId="350"/>
            <ac:spMk id="7" creationId="{3BF867A0-F0E6-3A1C-D812-B3EC2C64EB27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8" creationId="{74D46EE8-4269-7611-BDE3-D1EB60DDBB5C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9" creationId="{B8462451-E1B9-82CA-F23F-D93D299A4345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10" creationId="{676F0D1C-FEB5-DAFC-2306-0435D83D4D39}"/>
          </ac:spMkLst>
        </pc:spChg>
        <pc:spChg chg="add mod">
          <ac:chgData name="Sora Kwon" userId="6622d71374edf8bd" providerId="LiveId" clId="{322DA437-44E6-467D-88E9-DDA1A0F32C86}" dt="2025-01-24T01:04:14.428" v="114" actId="20577"/>
          <ac:spMkLst>
            <pc:docMk/>
            <pc:sldMk cId="696572329" sldId="350"/>
            <ac:spMk id="12" creationId="{7A557DC1-2DB2-D8D1-3058-2CEF30D500F1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49180" creationId="{00000000-0000-0000-0000-000000000000}"/>
          </ac:spMkLst>
        </pc:spChg>
        <pc:spChg chg="mod">
          <ac:chgData name="Sora Kwon" userId="6622d71374edf8bd" providerId="LiveId" clId="{322DA437-44E6-467D-88E9-DDA1A0F32C86}" dt="2025-01-24T01:02:56.336" v="30" actId="1076"/>
          <ac:spMkLst>
            <pc:docMk/>
            <pc:sldMk cId="696572329" sldId="350"/>
            <ac:spMk id="49181" creationId="{00000000-0000-0000-0000-000000000000}"/>
          </ac:spMkLst>
        </pc:spChg>
        <pc:graphicFrameChg chg="mod">
          <ac:chgData name="Sora Kwon" userId="6622d71374edf8bd" providerId="LiveId" clId="{322DA437-44E6-467D-88E9-DDA1A0F32C86}" dt="2025-01-24T01:01:42.104" v="25" actId="1076"/>
          <ac:graphicFrameMkLst>
            <pc:docMk/>
            <pc:sldMk cId="696572329" sldId="350"/>
            <ac:graphicFrameMk id="3" creationId="{091024D3-7303-0806-E8CE-02879B356DB1}"/>
          </ac:graphicFrameMkLst>
        </pc:graphicFrameChg>
      </pc:sldChg>
      <pc:sldChg chg="add del">
        <pc:chgData name="Sora Kwon" userId="6622d71374edf8bd" providerId="LiveId" clId="{322DA437-44E6-467D-88E9-DDA1A0F32C86}" dt="2025-01-24T02:09:27.451" v="119"/>
        <pc:sldMkLst>
          <pc:docMk/>
          <pc:sldMk cId="482201160" sldId="1131"/>
        </pc:sldMkLst>
      </pc:sldChg>
      <pc:sldChg chg="add del">
        <pc:chgData name="Sora Kwon" userId="6622d71374edf8bd" providerId="LiveId" clId="{322DA437-44E6-467D-88E9-DDA1A0F32C86}" dt="2025-01-24T01:10:30.613" v="116"/>
        <pc:sldMkLst>
          <pc:docMk/>
          <pc:sldMk cId="257197069" sldId="1132"/>
        </pc:sldMkLst>
      </pc:sldChg>
      <pc:sldChg chg="add del">
        <pc:chgData name="Sora Kwon" userId="6622d71374edf8bd" providerId="LiveId" clId="{322DA437-44E6-467D-88E9-DDA1A0F32C86}" dt="2025-01-24T02:08:59.546" v="118"/>
        <pc:sldMkLst>
          <pc:docMk/>
          <pc:sldMk cId="166911882" sldId="1133"/>
        </pc:sldMkLst>
      </pc:sldChg>
      <pc:sldChg chg="add del">
        <pc:chgData name="Sora Kwon" userId="6622d71374edf8bd" providerId="LiveId" clId="{322DA437-44E6-467D-88E9-DDA1A0F32C86}" dt="2025-01-24T02:07:02.164" v="117"/>
        <pc:sldMkLst>
          <pc:docMk/>
          <pc:sldMk cId="3953639054" sldId="1134"/>
        </pc:sldMkLst>
      </pc:sldChg>
      <pc:sldChg chg="add del">
        <pc:chgData name="Sora Kwon" userId="6622d71374edf8bd" providerId="LiveId" clId="{322DA437-44E6-467D-88E9-DDA1A0F32C86}" dt="2025-01-24T01:10:30.613" v="116"/>
        <pc:sldMkLst>
          <pc:docMk/>
          <pc:sldMk cId="2043695390" sldId="11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r">
              <a:defRPr sz="1200"/>
            </a:lvl1pPr>
          </a:lstStyle>
          <a:p>
            <a:fld id="{6E2CB153-45EF-48E8-99E9-7B97BED85BE4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8" rIns="94778" bIns="4738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4778" tIns="47388" rIns="94778" bIns="4738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r">
              <a:defRPr sz="1200"/>
            </a:lvl1pPr>
          </a:lstStyle>
          <a:p>
            <a:fld id="{5BE81944-C09D-40AD-A756-3B5630235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9675" y="1196975"/>
            <a:ext cx="4829175" cy="362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국제 표준화 기구인 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ISO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서로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다른 시스템 간의 통신을 가능케 하기 위해 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OSI 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모델을 만들었습니다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OSI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Open System Interconnection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약자로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그림에서 </a:t>
            </a:r>
            <a:r>
              <a:rPr lang="ko-KR" altLang="en-US" sz="9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랜카드와</a:t>
            </a: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랜케이블</a:t>
            </a: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그리고 통신 프로그램이 설치되어 있는 컴퓨터 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</a:t>
            </a:r>
            <a:r>
              <a:rPr lang="ko-KR" altLang="en-US" sz="9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오픈 시스템 즉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개방형 시스템이라 하고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두 개의 개방형 시스템을 상호 연결하기 위해 필요해 필요한 통신 기능을 </a:t>
            </a:r>
            <a:endParaRPr lang="en-US" altLang="ko-KR" sz="900" b="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900" b="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국제 표준화 기구에서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계층으로 나눠 각 </a:t>
            </a: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계층의 기능기능과 통신 규약을 제시했습니다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2232" y="9358950"/>
            <a:ext cx="3077573" cy="512304"/>
          </a:xfrm>
          <a:prstGeom prst="rect">
            <a:avLst/>
          </a:prstGeom>
        </p:spPr>
        <p:txBody>
          <a:bodyPr/>
          <a:lstStyle/>
          <a:p>
            <a:fld id="{5FB80C2B-2AC0-4F51-95F2-1B39C0D83A6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261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다시 한번 </a:t>
            </a:r>
            <a:r>
              <a:rPr lang="en-US" altLang="ko-KR" dirty="0"/>
              <a:t>PDU</a:t>
            </a:r>
            <a:r>
              <a:rPr lang="ko-KR" altLang="en-US"/>
              <a:t>를 살펴 보자면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상위계층에 데이터가 하위계층으로 적재되는 것을 </a:t>
            </a:r>
            <a:r>
              <a:rPr lang="en-US" altLang="ko-KR" dirty="0"/>
              <a:t>payload</a:t>
            </a:r>
            <a:r>
              <a:rPr lang="ko-KR" altLang="en-US"/>
              <a:t>라 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Payload</a:t>
            </a:r>
            <a:r>
              <a:rPr lang="ko-KR" altLang="en-US"/>
              <a:t>가 되면서 통신에 필요한 제어 정보가 추가되는데</a:t>
            </a:r>
            <a:r>
              <a:rPr lang="en-US" altLang="ko-KR" dirty="0"/>
              <a:t>, </a:t>
            </a:r>
            <a:r>
              <a:rPr lang="ko-KR" altLang="en-US"/>
              <a:t>우리는 이것을 캡슐화 라 학습했습니다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페이로드되면서</a:t>
            </a:r>
            <a:r>
              <a:rPr lang="en-US" altLang="ko-KR" dirty="0"/>
              <a:t>, </a:t>
            </a:r>
            <a:r>
              <a:rPr lang="ko-KR" altLang="en-US"/>
              <a:t>데이터 </a:t>
            </a:r>
            <a:r>
              <a:rPr lang="ko-KR" altLang="en-US" dirty="0"/>
              <a:t>앞에 부착되는 제어정보를 </a:t>
            </a:r>
            <a:r>
              <a:rPr lang="ko-KR" altLang="en-US" dirty="0" err="1"/>
              <a:t>헤더라하며</a:t>
            </a:r>
            <a:r>
              <a:rPr lang="en-US" altLang="ko-KR" dirty="0"/>
              <a:t>, </a:t>
            </a:r>
            <a:r>
              <a:rPr lang="ko-KR" altLang="en-US"/>
              <a:t>데이터 </a:t>
            </a:r>
            <a:r>
              <a:rPr lang="ko-KR" altLang="en-US" dirty="0"/>
              <a:t>뒤에 부착되는 제어 정보를 트레일러라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7/6/5</a:t>
            </a:r>
            <a:r>
              <a:rPr lang="ko-KR" altLang="en-US"/>
              <a:t>계층 </a:t>
            </a:r>
            <a:r>
              <a:rPr lang="en-US" altLang="ko-KR" dirty="0"/>
              <a:t>PDU</a:t>
            </a:r>
            <a:r>
              <a:rPr lang="ko-KR" altLang="en-US"/>
              <a:t>인 메시지가 </a:t>
            </a:r>
            <a:r>
              <a:rPr lang="en-US" altLang="ko-KR" dirty="0"/>
              <a:t>4</a:t>
            </a:r>
            <a:r>
              <a:rPr lang="ko-KR" altLang="en-US"/>
              <a:t>계층으로 페이로드되면서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/>
              <a:t>계층 제어정보가</a:t>
            </a:r>
            <a:r>
              <a:rPr lang="ko-KR" altLang="en-US" baseline="0"/>
              <a:t> 추가되는데</a:t>
            </a:r>
            <a:r>
              <a:rPr lang="en-US" altLang="ko-KR" baseline="0" dirty="0"/>
              <a:t>, </a:t>
            </a:r>
            <a:r>
              <a:rPr lang="ko-KR" altLang="en-US" baseline="0"/>
              <a:t>이떄 </a:t>
            </a:r>
            <a:r>
              <a:rPr lang="en-US" altLang="ko-KR" baseline="0" dirty="0"/>
              <a:t>4</a:t>
            </a:r>
            <a:r>
              <a:rPr lang="ko-KR" altLang="en-US" baseline="0"/>
              <a:t>계층 </a:t>
            </a:r>
            <a:r>
              <a:rPr lang="en-US" altLang="ko-KR" baseline="0" dirty="0"/>
              <a:t>PDU</a:t>
            </a:r>
            <a:r>
              <a:rPr lang="ko-KR" altLang="en-US" baseline="0"/>
              <a:t>를 세그먼트라 하며</a:t>
            </a:r>
            <a:r>
              <a:rPr lang="en-US" altLang="ko-KR" baseline="0" dirty="0"/>
              <a:t>, </a:t>
            </a:r>
            <a:r>
              <a:rPr lang="ko-KR" altLang="en-US" baseline="0"/>
              <a:t>세그먼트에는 </a:t>
            </a:r>
            <a:r>
              <a:rPr lang="ko-KR" altLang="en-US" baseline="0" dirty="0"/>
              <a:t>다양한 제어정보가 부착이 되지만 주요 제어정보로 송수신 포트가 있습니다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다음은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/>
              <a:t>계층 </a:t>
            </a:r>
            <a:r>
              <a:rPr lang="en-US" altLang="ko-KR" dirty="0"/>
              <a:t>PDU</a:t>
            </a:r>
            <a:r>
              <a:rPr lang="ko-KR" altLang="en-US"/>
              <a:t>인 세그먼트가 </a:t>
            </a:r>
            <a:r>
              <a:rPr lang="en-US" altLang="ko-KR" dirty="0"/>
              <a:t>3</a:t>
            </a:r>
            <a:r>
              <a:rPr lang="ko-KR" altLang="en-US"/>
              <a:t>계층으로 페이로드되면서 </a:t>
            </a:r>
            <a:r>
              <a:rPr lang="en-US" altLang="ko-KR" dirty="0"/>
              <a:t>3</a:t>
            </a:r>
            <a:r>
              <a:rPr lang="ko-KR" altLang="en-US"/>
              <a:t>계층 제어정보가</a:t>
            </a:r>
            <a:r>
              <a:rPr lang="ko-KR" altLang="en-US" baseline="0"/>
              <a:t> 추가되는데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이와 같이 </a:t>
            </a:r>
            <a:r>
              <a:rPr lang="en-US" altLang="ko-KR" baseline="0" dirty="0"/>
              <a:t>3</a:t>
            </a:r>
            <a:r>
              <a:rPr lang="ko-KR" altLang="en-US" baseline="0"/>
              <a:t>계층 제어정보가 부착된 </a:t>
            </a:r>
            <a:r>
              <a:rPr lang="en-US" altLang="ko-KR" baseline="0" dirty="0"/>
              <a:t>PDU</a:t>
            </a:r>
            <a:r>
              <a:rPr lang="ko-KR" altLang="en-US" baseline="0"/>
              <a:t>를 패킷이라 하며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 err="1"/>
              <a:t>패킷</a:t>
            </a:r>
            <a:r>
              <a:rPr lang="ko-KR" altLang="en-US" baseline="0" dirty="0"/>
              <a:t> 역시 다양한 제어정보가 부착이 되지만 주요 제어정보로 송수신 </a:t>
            </a:r>
            <a:r>
              <a:rPr lang="en-US" altLang="ko-KR" baseline="0" dirty="0"/>
              <a:t>IP</a:t>
            </a:r>
            <a:r>
              <a:rPr lang="ko-KR" altLang="en-US" baseline="0"/>
              <a:t>입니다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2</a:t>
            </a:r>
            <a:r>
              <a:rPr lang="ko-KR" altLang="en-US" baseline="0"/>
              <a:t>계층의 </a:t>
            </a:r>
            <a:r>
              <a:rPr lang="en-US" altLang="ko-KR" baseline="0" dirty="0"/>
              <a:t>PDU</a:t>
            </a:r>
            <a:r>
              <a:rPr lang="ko-KR" altLang="en-US" baseline="0"/>
              <a:t>는 프레임으로 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프레임은 데이터 앞에 제어정보가 부착되기도 하지만 데이터 뒷부분에 트레일러라는 제어정보가 부착된다는 특징이 있으며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프레임의 주요 정보는 송수신지 </a:t>
            </a:r>
            <a:r>
              <a:rPr lang="en-US" altLang="ko-KR" baseline="0" dirty="0"/>
              <a:t>MAC </a:t>
            </a:r>
            <a:r>
              <a:rPr lang="ko-KR" altLang="en-US" baseline="0"/>
              <a:t>주소 입니다</a:t>
            </a:r>
            <a:r>
              <a:rPr lang="en-US" altLang="ko-KR" baseline="0" dirty="0"/>
              <a:t>. </a:t>
            </a:r>
            <a:r>
              <a:rPr lang="ko-KR" altLang="en-US" baseline="0"/>
              <a:t> 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 </a:t>
            </a:r>
          </a:p>
          <a:p>
            <a:pPr marL="0" indent="0">
              <a:buNone/>
            </a:pPr>
            <a:r>
              <a:rPr lang="ko-KR" altLang="en-US" baseline="0" dirty="0"/>
              <a:t>우리는 </a:t>
            </a:r>
            <a:r>
              <a:rPr lang="ko-KR" altLang="en-US" baseline="0" dirty="0" err="1"/>
              <a:t>트래픽</a:t>
            </a:r>
            <a:r>
              <a:rPr lang="ko-KR" altLang="en-US" baseline="0" dirty="0"/>
              <a:t> 흐름을 공부하면서 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MAC </a:t>
            </a:r>
            <a:r>
              <a:rPr lang="ko-KR" altLang="en-US" baseline="0"/>
              <a:t>주소를 </a:t>
            </a:r>
            <a:r>
              <a:rPr lang="en-US" altLang="ko-KR" baseline="0" dirty="0"/>
              <a:t>2</a:t>
            </a:r>
            <a:r>
              <a:rPr lang="ko-KR" altLang="en-US" baseline="0"/>
              <a:t>계층주소</a:t>
            </a:r>
            <a:r>
              <a:rPr lang="en-US" altLang="ko-KR" baseline="0" dirty="0"/>
              <a:t>, IP</a:t>
            </a:r>
            <a:r>
              <a:rPr lang="ko-KR" altLang="en-US" baseline="0"/>
              <a:t>주소를 </a:t>
            </a:r>
            <a:r>
              <a:rPr lang="en-US" altLang="ko-KR" baseline="0" dirty="0"/>
              <a:t>3</a:t>
            </a:r>
            <a:r>
              <a:rPr lang="ko-KR" altLang="en-US" baseline="0"/>
              <a:t>계층 주소</a:t>
            </a:r>
            <a:r>
              <a:rPr lang="en-US" altLang="ko-KR" baseline="0" dirty="0"/>
              <a:t>, Port</a:t>
            </a:r>
            <a:r>
              <a:rPr lang="ko-KR" altLang="en-US" baseline="0"/>
              <a:t>번호는 </a:t>
            </a:r>
            <a:r>
              <a:rPr lang="en-US" altLang="ko-KR" baseline="0" dirty="0"/>
              <a:t>4</a:t>
            </a:r>
            <a:r>
              <a:rPr lang="ko-KR" altLang="en-US" baseline="0"/>
              <a:t>계층이라 정리했었는데요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각각의 주소를 계층주소로 정의했던 것은 </a:t>
            </a:r>
            <a:r>
              <a:rPr lang="en-US" altLang="ko-KR" baseline="0" dirty="0"/>
              <a:t>PDU</a:t>
            </a:r>
            <a:r>
              <a:rPr lang="ko-KR" altLang="en-US" baseline="0"/>
              <a:t>를 기반한 것입니다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29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4099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캡슐화는 </a:t>
            </a:r>
            <a:r>
              <a:rPr lang="ko-KR" altLang="en-US" sz="9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송신자측에서</a:t>
            </a: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수행하는 기능으로 </a:t>
            </a:r>
            <a:endParaRPr lang="en-US" altLang="ko-KR" sz="9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상위계층에서 하위계층으로 내려가면서 데이터 통신에 필요한 제어정보가 추가하는 것으로 </a:t>
            </a: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26D9C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모든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사용자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대한 정보와 해당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어떻게 처리해야 할 것인지에 대한 정보를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Header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넣어서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26D9C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보내며 캡슐화 기능은 각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사이에서 수행합니다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26D9C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  <p:pic>
        <p:nvPicPr>
          <p:cNvPr id="340996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997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363752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42019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4202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5737"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9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역캡슐화는</a:t>
            </a: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수신자측에서</a:t>
            </a:r>
            <a:r>
              <a:rPr lang="ko-KR" altLang="en-US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수행하는 기능으로 하위계층에서 상위계층 올라가면서</a:t>
            </a: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추가된 제어정보를 제거하는 것으로 </a:t>
            </a:r>
            <a:endParaRPr lang="ko-KR" altLang="en-US" sz="9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각 </a:t>
            </a:r>
            <a:r>
              <a:rPr lang="en-US" altLang="ko-KR" dirty="0">
                <a:latin typeface="굴림" charset="-127"/>
                <a:ea typeface="굴림" charset="-127"/>
              </a:rPr>
              <a:t>Layer</a:t>
            </a:r>
            <a:r>
              <a:rPr lang="ko-KR" altLang="en-US">
                <a:latin typeface="굴림" charset="-127"/>
                <a:ea typeface="굴림" charset="-127"/>
              </a:rPr>
              <a:t>는 </a:t>
            </a:r>
            <a:r>
              <a:rPr lang="en-US" altLang="ko-KR" dirty="0">
                <a:latin typeface="굴림" charset="-127"/>
                <a:ea typeface="굴림" charset="-127"/>
              </a:rPr>
              <a:t>Header </a:t>
            </a:r>
            <a:r>
              <a:rPr lang="ko-KR" altLang="en-US">
                <a:latin typeface="굴림" charset="-127"/>
                <a:ea typeface="굴림" charset="-127"/>
              </a:rPr>
              <a:t>정보를 분석하고 분리하여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상위 </a:t>
            </a:r>
            <a:r>
              <a:rPr lang="en-US" altLang="ko-KR" dirty="0">
                <a:latin typeface="굴림" charset="-127"/>
                <a:ea typeface="굴림" charset="-127"/>
              </a:rPr>
              <a:t>Layer</a:t>
            </a:r>
            <a:r>
              <a:rPr lang="ko-KR" altLang="en-US">
                <a:latin typeface="굴림" charset="-127"/>
                <a:ea typeface="굴림" charset="-127"/>
              </a:rPr>
              <a:t>로 보내면 최종적으로는 상대방 송신자가 보낸 </a:t>
            </a:r>
            <a:r>
              <a:rPr lang="en-US" altLang="ko-KR" dirty="0">
                <a:latin typeface="굴림" charset="-127"/>
                <a:ea typeface="굴림" charset="-127"/>
              </a:rPr>
              <a:t>Data</a:t>
            </a:r>
            <a:r>
              <a:rPr lang="ko-KR" altLang="en-US">
                <a:latin typeface="굴림" charset="-127"/>
                <a:ea typeface="굴림" charset="-127"/>
              </a:rPr>
              <a:t>를 수신자에게 전달 받을 수 있습니다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8288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9675" y="1196975"/>
            <a:ext cx="4829175" cy="362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송신측에서는</a:t>
            </a:r>
            <a:r>
              <a:rPr lang="ko-KR" altLang="en-US" dirty="0"/>
              <a:t> 캡슐화 과정으로 통신에 필요한 송수신에 필요한 주소 정보가 부착되어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트래픽</a:t>
            </a:r>
            <a:r>
              <a:rPr lang="ko-KR" altLang="en-US" baseline="0" dirty="0"/>
              <a:t> 전송이 되는데</a:t>
            </a:r>
            <a:r>
              <a:rPr lang="en-US" altLang="ko-KR" baseline="0" dirty="0"/>
              <a:t>,  </a:t>
            </a:r>
          </a:p>
          <a:p>
            <a:pPr marL="0" indent="0">
              <a:buNone/>
            </a:pPr>
            <a:r>
              <a:rPr lang="ko-KR" altLang="en-US" baseline="0" dirty="0"/>
              <a:t>이때  부착되는 주소정보로는 </a:t>
            </a:r>
            <a:r>
              <a:rPr lang="en-US" altLang="ko-KR" baseline="0" dirty="0"/>
              <a:t>4</a:t>
            </a:r>
            <a:r>
              <a:rPr lang="ko-KR" altLang="en-US" baseline="0"/>
              <a:t>계층 주소 정보인 송수신포트번호</a:t>
            </a:r>
            <a:r>
              <a:rPr lang="en-US" altLang="ko-KR" baseline="0" dirty="0"/>
              <a:t>, 3</a:t>
            </a:r>
            <a:r>
              <a:rPr lang="ko-KR" altLang="en-US" baseline="0"/>
              <a:t>계층 주소 정보 송수신 </a:t>
            </a:r>
            <a:r>
              <a:rPr lang="en-US" altLang="ko-KR" baseline="0" dirty="0"/>
              <a:t>IP </a:t>
            </a:r>
            <a:r>
              <a:rPr lang="ko-KR" altLang="en-US" baseline="0"/>
              <a:t>주소</a:t>
            </a:r>
            <a:r>
              <a:rPr lang="en-US" altLang="ko-KR" baseline="0" dirty="0"/>
              <a:t>, 2</a:t>
            </a:r>
            <a:r>
              <a:rPr lang="ko-KR" altLang="en-US" baseline="0"/>
              <a:t>계층 주소정보인 송수신 </a:t>
            </a:r>
            <a:r>
              <a:rPr lang="en-US" altLang="ko-KR" baseline="0" dirty="0"/>
              <a:t>MAC </a:t>
            </a:r>
            <a:r>
              <a:rPr lang="ko-KR" altLang="en-US" baseline="0"/>
              <a:t>주소가 입니다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 err="1"/>
              <a:t>라우터와</a:t>
            </a:r>
            <a:r>
              <a:rPr lang="ko-KR" altLang="en-US" baseline="0" dirty="0"/>
              <a:t> 같은 중계 장비를 통해 수신지에 </a:t>
            </a:r>
            <a:r>
              <a:rPr lang="ko-KR" altLang="en-US" baseline="0" dirty="0" err="1"/>
              <a:t>트래픽이</a:t>
            </a:r>
            <a:r>
              <a:rPr lang="ko-KR" altLang="en-US" baseline="0" dirty="0"/>
              <a:t> 전송되면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 err="1"/>
              <a:t>수신지에서는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역캡슐화를</a:t>
            </a:r>
            <a:r>
              <a:rPr lang="ko-KR" altLang="en-US" baseline="0" dirty="0"/>
              <a:t> 수행하는데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수신지는 수신지 </a:t>
            </a:r>
            <a:r>
              <a:rPr lang="en-US" altLang="ko-KR" baseline="0" dirty="0"/>
              <a:t>MAC </a:t>
            </a:r>
            <a:r>
              <a:rPr lang="ko-KR" altLang="en-US" baseline="0"/>
              <a:t>주소를 확인 후</a:t>
            </a:r>
            <a:r>
              <a:rPr lang="en-US" altLang="ko-KR" baseline="0" dirty="0"/>
              <a:t> 2</a:t>
            </a:r>
            <a:r>
              <a:rPr lang="ko-KR" altLang="en-US" baseline="0"/>
              <a:t>계층 헤더 정보와 트레일러를 제거 후 </a:t>
            </a:r>
            <a:r>
              <a:rPr lang="en-US" altLang="ko-KR" baseline="0" dirty="0"/>
              <a:t>3</a:t>
            </a:r>
            <a:r>
              <a:rPr lang="ko-KR" altLang="en-US" baseline="0"/>
              <a:t>계층으로 트래픽을 보내면 </a:t>
            </a:r>
            <a:r>
              <a:rPr lang="en-US" altLang="ko-KR" baseline="0" dirty="0"/>
              <a:t>3</a:t>
            </a:r>
          </a:p>
          <a:p>
            <a:pPr marL="0" indent="0">
              <a:buNone/>
            </a:pPr>
            <a:r>
              <a:rPr lang="ko-KR" altLang="en-US" baseline="0" dirty="0"/>
              <a:t>계층에서는 수신지 </a:t>
            </a:r>
            <a:r>
              <a:rPr lang="en-US" altLang="ko-KR" baseline="0" dirty="0"/>
              <a:t>IP </a:t>
            </a:r>
            <a:r>
              <a:rPr lang="ko-KR" altLang="en-US" baseline="0"/>
              <a:t>주소를 확인 후 </a:t>
            </a:r>
            <a:r>
              <a:rPr lang="en-US" altLang="ko-KR" baseline="0" dirty="0"/>
              <a:t>3</a:t>
            </a:r>
            <a:r>
              <a:rPr lang="ko-KR" altLang="en-US" baseline="0"/>
              <a:t>계층 헤더 정보를 제거 후 </a:t>
            </a:r>
            <a:r>
              <a:rPr lang="en-US" altLang="ko-KR" baseline="0" dirty="0"/>
              <a:t>4</a:t>
            </a:r>
            <a:r>
              <a:rPr lang="ko-KR" altLang="en-US" baseline="0"/>
              <a:t>계층으로 트래픽을 보내면 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4</a:t>
            </a:r>
            <a:r>
              <a:rPr lang="ko-KR" altLang="en-US" baseline="0"/>
              <a:t>계층에서는 수신지 </a:t>
            </a:r>
            <a:r>
              <a:rPr lang="en-US" altLang="ko-KR" baseline="0" dirty="0"/>
              <a:t>port</a:t>
            </a:r>
            <a:r>
              <a:rPr lang="ko-KR" altLang="en-US" baseline="0"/>
              <a:t>번호를 확인 후 해당 애플리케이션에 트래픽을 보냅니다</a:t>
            </a:r>
            <a:r>
              <a:rPr lang="en-US" altLang="ko-KR" baseline="0" dirty="0"/>
              <a:t>.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2232" y="9358950"/>
            <a:ext cx="3077573" cy="512304"/>
          </a:xfrm>
          <a:prstGeom prst="rect">
            <a:avLst/>
          </a:prstGeom>
        </p:spPr>
        <p:txBody>
          <a:bodyPr/>
          <a:lstStyle/>
          <a:p>
            <a:fld id="{5FB80C2B-2AC0-4F51-95F2-1B39C0D83A6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485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4509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OSI Reference Model</a:t>
            </a:r>
            <a:r>
              <a:rPr lang="ko-KR" altLang="en-US" dirty="0">
                <a:latin typeface="굴림" charset="-127"/>
                <a:ea typeface="굴림" charset="-127"/>
              </a:rPr>
              <a:t>은 </a:t>
            </a:r>
            <a:r>
              <a:rPr lang="en-US" altLang="ko-KR" dirty="0">
                <a:latin typeface="굴림" charset="-127"/>
                <a:ea typeface="굴림" charset="-127"/>
              </a:rPr>
              <a:t>1983</a:t>
            </a:r>
            <a:r>
              <a:rPr lang="ko-KR" altLang="en-US">
                <a:latin typeface="굴림" charset="-127"/>
                <a:ea typeface="굴림" charset="-127"/>
              </a:rPr>
              <a:t>년도 제정되었으나 </a:t>
            </a:r>
            <a:r>
              <a:rPr lang="en-US" altLang="ko-KR" dirty="0">
                <a:latin typeface="굴림" charset="-127"/>
                <a:ea typeface="굴림" charset="-127"/>
              </a:rPr>
              <a:t>TCP/IP</a:t>
            </a:r>
            <a:r>
              <a:rPr lang="ko-KR" altLang="en-US" dirty="0">
                <a:latin typeface="굴림" charset="-127"/>
                <a:ea typeface="굴림" charset="-127"/>
              </a:rPr>
              <a:t>는 그 보다 훨씬 이전에 만들어져 </a:t>
            </a:r>
            <a:r>
              <a:rPr lang="ko-KR" altLang="en-US">
                <a:latin typeface="굴림" charset="-127"/>
                <a:ea typeface="굴림" charset="-127"/>
              </a:rPr>
              <a:t>사용되어 왔었습니다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그러므로 </a:t>
            </a:r>
            <a:r>
              <a:rPr lang="en-US" altLang="ko-KR" dirty="0">
                <a:latin typeface="굴림" charset="-127"/>
                <a:ea typeface="굴림" charset="-127"/>
              </a:rPr>
              <a:t>OSI Reference Model</a:t>
            </a:r>
            <a:r>
              <a:rPr lang="ko-KR" altLang="en-US" dirty="0">
                <a:latin typeface="굴림" charset="-127"/>
                <a:ea typeface="굴림" charset="-127"/>
              </a:rPr>
              <a:t>과 </a:t>
            </a:r>
            <a:r>
              <a:rPr lang="en-US" altLang="ko-KR" dirty="0">
                <a:latin typeface="굴림" charset="-127"/>
                <a:ea typeface="굴림" charset="-127"/>
              </a:rPr>
              <a:t>TCP/IP </a:t>
            </a:r>
            <a:r>
              <a:rPr lang="ko-KR" altLang="en-US" dirty="0">
                <a:latin typeface="굴림" charset="-127"/>
                <a:ea typeface="굴림" charset="-127"/>
              </a:rPr>
              <a:t>사이에는 서로 다른 </a:t>
            </a:r>
            <a:r>
              <a:rPr lang="ko-KR" altLang="en-US">
                <a:latin typeface="굴림" charset="-127"/>
                <a:ea typeface="굴림" charset="-127"/>
              </a:rPr>
              <a:t>점이 많은데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OSI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모델은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7</a:t>
            </a:r>
            <a:r>
              <a:rPr lang="ko-KR" altLang="en-US" baseline="0">
                <a:latin typeface="굴림" charset="-127"/>
                <a:ea typeface="굴림" charset="-127"/>
              </a:rPr>
              <a:t>계층 반면 </a:t>
            </a:r>
            <a:r>
              <a:rPr lang="en-US" altLang="ko-KR" baseline="0" dirty="0">
                <a:latin typeface="굴림" charset="-127"/>
                <a:ea typeface="굴림" charset="-127"/>
              </a:rPr>
              <a:t>TCP/IP</a:t>
            </a:r>
            <a:r>
              <a:rPr lang="ko-KR" altLang="en-US" baseline="0">
                <a:latin typeface="굴림" charset="-127"/>
                <a:ea typeface="굴림" charset="-127"/>
              </a:rPr>
              <a:t>모델은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4</a:t>
            </a:r>
            <a:r>
              <a:rPr lang="ko-KR" altLang="en-US" baseline="0">
                <a:latin typeface="굴림" charset="-127"/>
                <a:ea typeface="굴림" charset="-127"/>
              </a:rPr>
              <a:t>계층으로 단순화 되어 있지만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TCP/IP </a:t>
            </a:r>
            <a:r>
              <a:rPr lang="ko-KR" altLang="en-US" baseline="0">
                <a:latin typeface="굴림" charset="-127"/>
                <a:ea typeface="굴림" charset="-127"/>
              </a:rPr>
              <a:t>모델에는 </a:t>
            </a:r>
            <a:r>
              <a:rPr lang="en-US" altLang="ko-KR" baseline="0" dirty="0">
                <a:latin typeface="굴림" charset="-127"/>
                <a:ea typeface="굴림" charset="-127"/>
              </a:rPr>
              <a:t>OSI</a:t>
            </a:r>
            <a:r>
              <a:rPr lang="ko-KR" altLang="en-US" baseline="0">
                <a:latin typeface="굴림" charset="-127"/>
                <a:ea typeface="굴림" charset="-127"/>
              </a:rPr>
              <a:t>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7</a:t>
            </a:r>
            <a:r>
              <a:rPr lang="ko-KR" altLang="en-US" baseline="0">
                <a:latin typeface="굴림" charset="-127"/>
                <a:ea typeface="굴림" charset="-127"/>
              </a:rPr>
              <a:t>계층 기능을 모두 가지고 있는데요</a:t>
            </a:r>
            <a:r>
              <a:rPr lang="en-US" altLang="ko-KR" baseline="0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baseline="0" dirty="0">
                <a:latin typeface="굴림" charset="-127"/>
                <a:ea typeface="굴림" charset="-127"/>
              </a:rPr>
              <a:t>즉 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TCP/IP</a:t>
            </a:r>
            <a:r>
              <a:rPr lang="ko-KR" altLang="en-US" baseline="0">
                <a:latin typeface="굴림" charset="-127"/>
                <a:ea typeface="굴림" charset="-127"/>
              </a:rPr>
              <a:t> 모델의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Application</a:t>
            </a:r>
            <a:r>
              <a:rPr lang="ko-KR" altLang="en-US" baseline="0">
                <a:latin typeface="굴림" charset="-127"/>
                <a:ea typeface="굴림" charset="-127"/>
              </a:rPr>
              <a:t>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OSI</a:t>
            </a:r>
            <a:r>
              <a:rPr lang="ko-KR" altLang="en-US" baseline="0">
                <a:latin typeface="굴림" charset="-127"/>
                <a:ea typeface="굴림" charset="-127"/>
              </a:rPr>
              <a:t>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Application, Pre, Session</a:t>
            </a:r>
            <a:r>
              <a:rPr lang="ko-KR" altLang="en-US" baseline="0">
                <a:latin typeface="굴림" charset="-127"/>
                <a:ea typeface="굴림" charset="-127"/>
              </a:rPr>
              <a:t>이 갖는 기능을 갖고 있으면</a:t>
            </a:r>
            <a:r>
              <a:rPr lang="en-US" altLang="ko-KR" baseline="0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TCP/IP</a:t>
            </a:r>
            <a:r>
              <a:rPr lang="ko-KR" altLang="en-US" baseline="0">
                <a:latin typeface="굴림" charset="-127"/>
                <a:ea typeface="굴림" charset="-127"/>
              </a:rPr>
              <a:t> 모델의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Transport </a:t>
            </a:r>
            <a:r>
              <a:rPr lang="ko-KR" altLang="en-US" baseline="0">
                <a:latin typeface="굴림" charset="-127"/>
                <a:ea typeface="굴림" charset="-127"/>
              </a:rPr>
              <a:t>는 </a:t>
            </a:r>
            <a:r>
              <a:rPr lang="en-US" altLang="ko-KR" baseline="0" dirty="0">
                <a:latin typeface="굴림" charset="-127"/>
                <a:ea typeface="굴림" charset="-127"/>
              </a:rPr>
              <a:t>OSI</a:t>
            </a:r>
            <a:r>
              <a:rPr lang="ko-KR" altLang="en-US" baseline="0">
                <a:latin typeface="굴림" charset="-127"/>
                <a:ea typeface="굴림" charset="-127"/>
              </a:rPr>
              <a:t>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Transport</a:t>
            </a:r>
            <a:r>
              <a:rPr lang="ko-KR" altLang="en-US" baseline="0">
                <a:latin typeface="굴림" charset="-127"/>
                <a:ea typeface="굴림" charset="-127"/>
              </a:rPr>
              <a:t> 층과 동일하며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TCP/IP</a:t>
            </a:r>
            <a:r>
              <a:rPr lang="ko-KR" altLang="en-US" baseline="0">
                <a:latin typeface="굴림" charset="-127"/>
                <a:ea typeface="굴림" charset="-127"/>
              </a:rPr>
              <a:t> 모델의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Internet </a:t>
            </a:r>
            <a:r>
              <a:rPr lang="ko-KR" altLang="en-US" baseline="0">
                <a:latin typeface="굴림" charset="-127"/>
                <a:ea typeface="굴림" charset="-127"/>
              </a:rPr>
              <a:t>층은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OSI</a:t>
            </a:r>
            <a:r>
              <a:rPr lang="ko-KR" altLang="en-US" baseline="0">
                <a:latin typeface="굴림" charset="-127"/>
                <a:ea typeface="굴림" charset="-127"/>
              </a:rPr>
              <a:t>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Network</a:t>
            </a:r>
            <a:r>
              <a:rPr lang="ko-KR" altLang="en-US" baseline="0">
                <a:latin typeface="굴림" charset="-127"/>
                <a:ea typeface="굴림" charset="-127"/>
              </a:rPr>
              <a:t>층과 동일한 기능을 갖습니다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r>
              <a:rPr lang="ko-KR" altLang="en-US" baseline="0" dirty="0">
                <a:latin typeface="굴림" charset="-127"/>
                <a:ea typeface="굴림" charset="-127"/>
              </a:rPr>
              <a:t>마지막 </a:t>
            </a:r>
            <a:r>
              <a:rPr lang="en-US" altLang="ko-KR" baseline="0" dirty="0">
                <a:latin typeface="굴림" charset="-127"/>
                <a:ea typeface="굴림" charset="-127"/>
              </a:rPr>
              <a:t>TCP/IP </a:t>
            </a:r>
            <a:r>
              <a:rPr lang="ko-KR" altLang="en-US" baseline="0">
                <a:latin typeface="굴림" charset="-127"/>
                <a:ea typeface="굴림" charset="-127"/>
              </a:rPr>
              <a:t>모델의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Network Access </a:t>
            </a:r>
            <a:r>
              <a:rPr lang="ko-KR" altLang="en-US" baseline="0">
                <a:latin typeface="굴림" charset="-127"/>
                <a:ea typeface="굴림" charset="-127"/>
              </a:rPr>
              <a:t>층은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OSI</a:t>
            </a:r>
            <a:r>
              <a:rPr lang="ko-KR" altLang="en-US" baseline="0">
                <a:latin typeface="굴림" charset="-127"/>
                <a:ea typeface="굴림" charset="-127"/>
              </a:rPr>
              <a:t>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Datalink </a:t>
            </a:r>
            <a:r>
              <a:rPr lang="ko-KR" altLang="en-US" baseline="0">
                <a:latin typeface="굴림" charset="-127"/>
                <a:ea typeface="굴림" charset="-127"/>
              </a:rPr>
              <a:t>층과 </a:t>
            </a:r>
            <a:r>
              <a:rPr lang="en-US" altLang="ko-KR" baseline="0" dirty="0">
                <a:latin typeface="굴림" charset="-127"/>
                <a:ea typeface="굴림" charset="-127"/>
              </a:rPr>
              <a:t>Physical </a:t>
            </a:r>
            <a:r>
              <a:rPr lang="ko-KR" altLang="en-US" baseline="0">
                <a:latin typeface="굴림" charset="-127"/>
                <a:ea typeface="굴림" charset="-127"/>
              </a:rPr>
              <a:t>증의 기능을 갖고 있습니다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endParaRPr lang="en-US" altLang="ko-KR" baseline="0" dirty="0">
              <a:latin typeface="굴림" charset="-127"/>
              <a:ea typeface="굴림" charset="-127"/>
            </a:endParaRPr>
          </a:p>
        </p:txBody>
      </p:sp>
      <p:pic>
        <p:nvPicPr>
          <p:cNvPr id="345092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5093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272027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9675" y="1196975"/>
            <a:ext cx="4829175" cy="362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일반적으로 </a:t>
            </a:r>
            <a:r>
              <a:rPr lang="en-US" altLang="ko-KR" dirty="0"/>
              <a:t>OSI </a:t>
            </a:r>
            <a:r>
              <a:rPr lang="ko-KR" altLang="en-US"/>
              <a:t>모델은 참조모델이라는 하는 반면  </a:t>
            </a:r>
            <a:r>
              <a:rPr lang="en-US" altLang="ko-KR" dirty="0"/>
              <a:t>TCP/IP</a:t>
            </a:r>
            <a:r>
              <a:rPr lang="ko-KR" altLang="en-US"/>
              <a:t>모델은 현업망에서 사용하는 구현 모델이라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우리가 인터넷이란 부르는 거대한 대규모 망은 </a:t>
            </a:r>
            <a:r>
              <a:rPr lang="en-US" altLang="ko-KR" dirty="0"/>
              <a:t>TCP/IP</a:t>
            </a:r>
            <a:r>
              <a:rPr lang="en-US" altLang="ko-KR" baseline="0" dirty="0"/>
              <a:t> </a:t>
            </a:r>
            <a:r>
              <a:rPr lang="ko-KR" altLang="en-US" baseline="0"/>
              <a:t>모델을 기반으로 구축된 망으로 인터넷망을 </a:t>
            </a:r>
            <a:r>
              <a:rPr lang="en-US" altLang="ko-KR" baseline="0" dirty="0"/>
              <a:t>TCP/IP </a:t>
            </a:r>
            <a:r>
              <a:rPr lang="ko-KR" altLang="en-US" baseline="0"/>
              <a:t>망이라고 부릅니다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r>
              <a:rPr lang="ko-KR" altLang="en-US" baseline="0" dirty="0"/>
              <a:t>현재 우리가 사용하고 있는 컴퓨터들은 역시 </a:t>
            </a:r>
            <a:r>
              <a:rPr lang="en-US" altLang="ko-KR" baseline="0" dirty="0"/>
              <a:t>TCP/IP </a:t>
            </a:r>
            <a:r>
              <a:rPr lang="ko-KR" altLang="en-US" baseline="0"/>
              <a:t>모델을 기반으로 운영되고 있는데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예를 들어 </a:t>
            </a:r>
            <a:r>
              <a:rPr lang="ko-KR" altLang="en-US" baseline="0" dirty="0" err="1"/>
              <a:t>웹브라우저로</a:t>
            </a:r>
            <a:r>
              <a:rPr lang="ko-KR" altLang="en-US" baseline="0" dirty="0"/>
              <a:t> 사용하는 크롬이나 </a:t>
            </a:r>
            <a:r>
              <a:rPr lang="ko-KR" altLang="en-US" baseline="0" dirty="0" err="1"/>
              <a:t>익스플로러는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OSI</a:t>
            </a:r>
            <a:r>
              <a:rPr lang="ko-KR" altLang="en-US" baseline="0"/>
              <a:t>의 </a:t>
            </a:r>
            <a:r>
              <a:rPr lang="en-US" altLang="ko-KR" baseline="0" dirty="0"/>
              <a:t>5/6/7</a:t>
            </a:r>
            <a:r>
              <a:rPr lang="ko-KR" altLang="en-US" baseline="0"/>
              <a:t>계층의 기능인 </a:t>
            </a:r>
            <a:r>
              <a:rPr lang="en-US" altLang="ko-KR" baseline="0" dirty="0"/>
              <a:t>Application </a:t>
            </a:r>
            <a:r>
              <a:rPr lang="ko-KR" altLang="en-US" baseline="0"/>
              <a:t>층을 지원하며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윈도우 </a:t>
            </a:r>
            <a:r>
              <a:rPr lang="en-US" altLang="ko-KR" baseline="0" dirty="0"/>
              <a:t>10 </a:t>
            </a:r>
            <a:r>
              <a:rPr lang="ko-KR" altLang="en-US" baseline="0"/>
              <a:t>또는 리눅스 같은 운영체제는 </a:t>
            </a:r>
            <a:r>
              <a:rPr lang="en-US" altLang="ko-KR" baseline="0" dirty="0"/>
              <a:t>4</a:t>
            </a:r>
            <a:r>
              <a:rPr lang="ko-KR" altLang="en-US" baseline="0"/>
              <a:t>계층과 </a:t>
            </a:r>
            <a:r>
              <a:rPr lang="en-US" altLang="ko-KR" baseline="0" dirty="0"/>
              <a:t>3</a:t>
            </a:r>
            <a:r>
              <a:rPr lang="ko-KR" altLang="en-US" baseline="0"/>
              <a:t>계층 기능인 </a:t>
            </a:r>
            <a:r>
              <a:rPr lang="en-US" altLang="ko-KR" baseline="0" dirty="0"/>
              <a:t>Transport </a:t>
            </a:r>
            <a:r>
              <a:rPr lang="ko-KR" altLang="en-US" baseline="0"/>
              <a:t>와 </a:t>
            </a:r>
            <a:r>
              <a:rPr lang="en-US" altLang="ko-KR" baseline="0" dirty="0"/>
              <a:t>Internet </a:t>
            </a:r>
            <a:r>
              <a:rPr lang="ko-KR" altLang="en-US" baseline="0"/>
              <a:t>층의 기능을 지원하며 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 err="1"/>
              <a:t>랜카드와</a:t>
            </a:r>
            <a:r>
              <a:rPr lang="ko-KR" altLang="en-US" baseline="0" dirty="0"/>
              <a:t> </a:t>
            </a:r>
            <a:r>
              <a:rPr lang="en-US" altLang="ko-KR" baseline="0" dirty="0"/>
              <a:t>UTP</a:t>
            </a:r>
            <a:r>
              <a:rPr lang="ko-KR" altLang="en-US" baseline="0"/>
              <a:t>와 같은 랜케이블은 </a:t>
            </a:r>
            <a:r>
              <a:rPr lang="en-US" altLang="ko-KR" baseline="0" dirty="0" err="1"/>
              <a:t>Netwokr</a:t>
            </a:r>
            <a:r>
              <a:rPr lang="en-US" altLang="ko-KR" baseline="0" dirty="0"/>
              <a:t> Access </a:t>
            </a:r>
            <a:r>
              <a:rPr lang="ko-KR" altLang="en-US" baseline="0"/>
              <a:t>계층의 기능을 지원합니다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2232" y="9358950"/>
            <a:ext cx="3077573" cy="512304"/>
          </a:xfrm>
          <a:prstGeom prst="rect">
            <a:avLst/>
          </a:prstGeom>
        </p:spPr>
        <p:txBody>
          <a:bodyPr/>
          <a:lstStyle/>
          <a:p>
            <a:fld id="{5FB80C2B-2AC0-4F51-95F2-1B39C0D83A6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79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일반적인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LAN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카드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일반적인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랜카드는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자신의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 주소 정보인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 주소 정보인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저장하고 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들은 네트워크 상에서 송수신 되는 패킷들의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확인한다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들은 자신의 네트워크 카드로 흘러 들어온 패킷의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자신의 주소 정보와 비교한다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일치하면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패킷을 전달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불일치하면 패킷 폐기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900" dirty="0"/>
          </a:p>
          <a:p>
            <a:r>
              <a:rPr lang="ko-KR" altLang="en-US" sz="900" dirty="0"/>
              <a:t>최신 </a:t>
            </a:r>
            <a:r>
              <a:rPr lang="en-US" altLang="ko-KR" sz="900" dirty="0"/>
              <a:t>NIC</a:t>
            </a:r>
            <a:r>
              <a:rPr lang="ko-KR" altLang="en-US" sz="900"/>
              <a:t>은 무차별 모드를 지원하며 와이어샤크 </a:t>
            </a:r>
            <a:r>
              <a:rPr lang="en-US" altLang="ko-KR" sz="900" dirty="0"/>
              <a:t>GUI</a:t>
            </a:r>
            <a:r>
              <a:rPr lang="ko-KR" altLang="en-US" sz="900"/>
              <a:t>에서는 </a:t>
            </a:r>
            <a:r>
              <a:rPr lang="en-US" altLang="ko-KR" sz="900" dirty="0"/>
              <a:t>NIC</a:t>
            </a:r>
            <a:r>
              <a:rPr lang="ko-KR" altLang="en-US" sz="900"/>
              <a:t>를 무차별 모드로 전환 할 수 있는 </a:t>
            </a:r>
            <a:r>
              <a:rPr lang="en-US" altLang="ko-KR" sz="900" dirty="0" err="1"/>
              <a:t>libpcap</a:t>
            </a:r>
            <a:r>
              <a:rPr lang="en-US" altLang="ko-KR" sz="900" dirty="0"/>
              <a:t>/</a:t>
            </a:r>
            <a:r>
              <a:rPr lang="en-US" altLang="ko-KR" sz="900" dirty="0" err="1"/>
              <a:t>winpcap</a:t>
            </a:r>
            <a:r>
              <a:rPr lang="en-US" altLang="ko-KR" sz="900" dirty="0"/>
              <a:t> </a:t>
            </a:r>
            <a:r>
              <a:rPr lang="ko-KR" altLang="en-US" sz="900"/>
              <a:t>드라이버를 포함하고 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3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스니퍼가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수집할 수 있는 범위는 허브와 연결되어 있는 모든 컴퓨터가 대상이 된다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가시성 창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 스니퍼가 패킷을 수집할 수 있는 </a:t>
            </a:r>
            <a:r>
              <a:rPr lang="ko-KR" altLang="en-US" sz="90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범위</a:t>
            </a:r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허브</a:t>
            </a:r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한번에 하나의 장치만 허브를 통해 통신 할 수 있기 때문에 허브에 연결된 장치는 대역폭을 사용하기 위해 다른  </a:t>
            </a:r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buFontTx/>
              <a:buNone/>
            </a:pP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90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장치와 서로 경쟁해야 한다 </a:t>
            </a:r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개 이상의 장치가 동시에 통신을 할 경우 </a:t>
            </a:r>
            <a:r>
              <a:rPr lang="ko-KR" altLang="en-US" sz="90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충돌이 발생한다 </a:t>
            </a:r>
            <a:endParaRPr lang="en-US" altLang="ko-KR" sz="900" baseline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손실로 </a:t>
            </a:r>
            <a:r>
              <a:rPr lang="ko-KR" altLang="en-US" sz="90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재전송을 함으로써 네트워크 혼잡과 충돌을 가중시킨다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충돌 횟수가 증가함에 따라 장치에서 </a:t>
            </a:r>
            <a:r>
              <a:rPr lang="ko-KR" altLang="en-US" sz="90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3-4</a:t>
            </a:r>
            <a:r>
              <a:rPr lang="ko-KR" altLang="en-US" sz="90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 전송을 하는 경우가 발생한다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</a:p>
          <a:p>
            <a:pPr marL="171450" indent="-171450">
              <a:buFontTx/>
              <a:buChar char="-"/>
            </a:pP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따라서 허브는 네트워크 성능을 크게 저하시킬 수 있다 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산업제어 시스템 네트워크 등 전통적인 하드웨어나 특수 장치를 지원하는 네트워크 등에서 허브를 사용하는 것을 제외하고 대부분은 스위치를 사용하고 있다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endParaRPr lang="ko-KR" altLang="en-US" sz="9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83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9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33827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3382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ISO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에서는 개방형 시스템을 상호연결하기 위해 통신기능을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개층으로 나눴는데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그림으로 설명하자면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맨 상위 층 즉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7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계층에는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App, 6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계층으로는 </a:t>
            </a:r>
            <a:r>
              <a:rPr lang="en-US" altLang="ko-KR" sz="900" b="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Presen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5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계층으로는</a:t>
            </a:r>
            <a:r>
              <a:rPr lang="en-US" altLang="ko-KR" sz="900" b="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sess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4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계층으로는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transport ,</a:t>
            </a:r>
          </a:p>
          <a:p>
            <a:pPr marL="0" indent="0" eaLnBrk="1" hangingPunct="1">
              <a:buNone/>
            </a:pP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network, 2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 link, 1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physical 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층으로 나눠집니다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일반적으로 상위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계층이라 하면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App, Pres, </a:t>
            </a:r>
            <a:r>
              <a:rPr lang="en-US" altLang="ko-KR" sz="900" b="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Sess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하며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 </a:t>
            </a:r>
            <a:r>
              <a:rPr lang="en-US" altLang="ko-KR" sz="900" b="0" baseline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Phy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Data link, Network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층 인데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상위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 통신에 필요한 소프트웨어 기능을 정의한 층이며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계층은 통신에 필요한 하드웨어 기능을 정의한 층들입니다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0" indent="0" eaLnBrk="1" hangingPunct="1">
              <a:buNone/>
            </a:pPr>
            <a:r>
              <a:rPr lang="ko-KR" altLang="en-US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이때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계층인 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transport </a:t>
            </a:r>
            <a:r>
              <a:rPr lang="ko-KR" altLang="en-US" sz="900" b="0" baseline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층은 통신에 필요한 시스템 소프트웨어를 제공하는 미들웨어 기능들을 정의하고 있습니다</a:t>
            </a:r>
            <a:r>
              <a:rPr lang="en-US" altLang="ko-KR" sz="900" b="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059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타겟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장치와 분석 시스템을 모두 허브에 직접 연결해 동일한 네트워크 세그먼트에 배치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스위치가 포트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미러링을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지원하지 않는 경우에 유용한 방법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포트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미러링을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 수 없고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타겟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장치가 연결된 스위치에 물리적으로 액세스 할 수 없는 경우에 유효한 솔루션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6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775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포트로 구성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en-US" altLang="ko-KR" sz="900" baseline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단일 인터페이스로 양방향 모니터링 가능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2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 TAP -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 트래픽을 분리하여 동시 모니터링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Port Aggregation TAP -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 데이터를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NIC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Port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모니터링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Link Aggregation TAP -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구간의 트래픽을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Aggregation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하여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여러대의 모니터링 툴로 전달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Regeneration TAP - 1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구간의 트래픽을 여러대의 모니터링 장비가 동시에 모니터링</a:t>
            </a:r>
          </a:p>
          <a:p>
            <a:endParaRPr lang="en-US" altLang="ko-KR" sz="900" dirty="0"/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586C-E921-4BE3-9532-FE0551253FB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53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포트로 구성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단일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인터페이스로 양방향 모니터링 가능 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900" dirty="0"/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586C-E921-4BE3-9532-FE0551253FB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02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4713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TCP/IP</a:t>
            </a:r>
            <a:r>
              <a:rPr lang="ko-KR" altLang="en-US" baseline="0">
                <a:latin typeface="굴림" charset="-127"/>
                <a:ea typeface="굴림" charset="-127"/>
              </a:rPr>
              <a:t>의 애플리케이션 층의 프로토콜들은</a:t>
            </a:r>
            <a:r>
              <a:rPr lang="en-US" altLang="ko-KR" baseline="0" dirty="0">
                <a:latin typeface="굴림" charset="-127"/>
                <a:ea typeface="굴림" charset="-127"/>
              </a:rPr>
              <a:t> TCP </a:t>
            </a:r>
            <a:r>
              <a:rPr lang="ko-KR" altLang="en-US" baseline="0">
                <a:latin typeface="굴림" charset="-127"/>
                <a:ea typeface="굴림" charset="-127"/>
              </a:rPr>
              <a:t>계열과 </a:t>
            </a:r>
            <a:r>
              <a:rPr lang="en-US" altLang="ko-KR" baseline="0" dirty="0">
                <a:latin typeface="굴림" charset="-127"/>
                <a:ea typeface="굴림" charset="-127"/>
              </a:rPr>
              <a:t>UDP </a:t>
            </a:r>
            <a:r>
              <a:rPr lang="ko-KR" altLang="en-US" baseline="0">
                <a:latin typeface="굴림" charset="-127"/>
                <a:ea typeface="굴림" charset="-127"/>
              </a:rPr>
              <a:t>계열로 나눠지는데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FontTx/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TCP </a:t>
            </a:r>
            <a:r>
              <a:rPr lang="ko-KR" altLang="en-US" baseline="0">
                <a:latin typeface="굴림" charset="-127"/>
                <a:ea typeface="굴림" charset="-127"/>
              </a:rPr>
              <a:t>계열의 </a:t>
            </a:r>
            <a:r>
              <a:rPr lang="en-US" altLang="ko-KR" baseline="0" dirty="0">
                <a:latin typeface="굴림" charset="-127"/>
                <a:ea typeface="굴림" charset="-127"/>
              </a:rPr>
              <a:t>Application</a:t>
            </a:r>
            <a:r>
              <a:rPr lang="ko-KR" altLang="en-US" baseline="0">
                <a:latin typeface="굴림" charset="-127"/>
                <a:ea typeface="굴림" charset="-127"/>
              </a:rPr>
              <a:t>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FTP, HTTP, Telnet, SMTP</a:t>
            </a:r>
            <a:r>
              <a:rPr lang="ko-KR" altLang="en-US" baseline="0">
                <a:latin typeface="굴림" charset="-127"/>
                <a:ea typeface="굴림" charset="-127"/>
              </a:rPr>
              <a:t>등이 있으며</a:t>
            </a:r>
            <a:r>
              <a:rPr lang="en-US" altLang="ko-KR" baseline="0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FontTx/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UDP </a:t>
            </a:r>
            <a:r>
              <a:rPr lang="ko-KR" altLang="en-US" baseline="0">
                <a:latin typeface="굴림" charset="-127"/>
                <a:ea typeface="굴림" charset="-127"/>
              </a:rPr>
              <a:t>계열의 </a:t>
            </a:r>
            <a:r>
              <a:rPr lang="en-US" altLang="ko-KR" baseline="0" dirty="0" err="1">
                <a:latin typeface="굴림" charset="-127"/>
                <a:ea typeface="굴림" charset="-127"/>
              </a:rPr>
              <a:t>appliction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프로토콜로는 </a:t>
            </a:r>
            <a:r>
              <a:rPr lang="en-US" altLang="ko-KR" baseline="0" dirty="0">
                <a:latin typeface="굴림" charset="-127"/>
                <a:ea typeface="굴림" charset="-127"/>
              </a:rPr>
              <a:t>TFTP, SMNP </a:t>
            </a:r>
            <a:r>
              <a:rPr lang="ko-KR" altLang="en-US" baseline="0">
                <a:latin typeface="굴림" charset="-127"/>
                <a:ea typeface="굴림" charset="-127"/>
              </a:rPr>
              <a:t>등이 있으며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FontTx/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DNS</a:t>
            </a:r>
            <a:r>
              <a:rPr lang="ko-KR" altLang="en-US" baseline="0">
                <a:latin typeface="굴림" charset="-127"/>
                <a:ea typeface="굴림" charset="-127"/>
              </a:rPr>
              <a:t>는 상황에 따라 </a:t>
            </a:r>
            <a:r>
              <a:rPr lang="en-US" altLang="ko-KR" baseline="0" dirty="0">
                <a:latin typeface="굴림" charset="-127"/>
                <a:ea typeface="굴림" charset="-127"/>
              </a:rPr>
              <a:t>TCP </a:t>
            </a:r>
            <a:r>
              <a:rPr lang="ko-KR" altLang="en-US" baseline="0">
                <a:latin typeface="굴림" charset="-127"/>
                <a:ea typeface="굴림" charset="-127"/>
              </a:rPr>
              <a:t>또는 </a:t>
            </a:r>
            <a:r>
              <a:rPr lang="en-US" altLang="ko-KR" baseline="0" dirty="0">
                <a:latin typeface="굴림" charset="-127"/>
                <a:ea typeface="굴림" charset="-127"/>
              </a:rPr>
              <a:t>UDP</a:t>
            </a:r>
            <a:r>
              <a:rPr lang="ko-KR" altLang="en-US" baseline="0">
                <a:latin typeface="굴림" charset="-127"/>
                <a:ea typeface="굴림" charset="-127"/>
              </a:rPr>
              <a:t>로 방식을 이용하여 운영되는 프로토콜입니다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  </a:t>
            </a:r>
          </a:p>
          <a:p>
            <a:pPr marL="0" indent="0" eaLnBrk="1" hangingPunct="1">
              <a:buFontTx/>
              <a:buNone/>
            </a:pPr>
            <a:endParaRPr lang="en-US" altLang="ko-KR" dirty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dirty="0">
              <a:latin typeface="굴림" charset="-127"/>
              <a:ea typeface="굴림" charset="-127"/>
            </a:endParaRPr>
          </a:p>
        </p:txBody>
      </p:sp>
      <p:pic>
        <p:nvPicPr>
          <p:cNvPr id="347140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7141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398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다시 한번 </a:t>
            </a:r>
            <a:r>
              <a:rPr lang="en-US" altLang="ko-KR" dirty="0"/>
              <a:t>PDU</a:t>
            </a:r>
            <a:r>
              <a:rPr lang="ko-KR" altLang="en-US"/>
              <a:t>를 살펴 보자면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상위계층에 데이터가 하위계층으로 적재되는 것을 </a:t>
            </a:r>
            <a:r>
              <a:rPr lang="en-US" altLang="ko-KR" dirty="0"/>
              <a:t>payload</a:t>
            </a:r>
            <a:r>
              <a:rPr lang="ko-KR" altLang="en-US"/>
              <a:t>라 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Payload</a:t>
            </a:r>
            <a:r>
              <a:rPr lang="ko-KR" altLang="en-US"/>
              <a:t>가 되면서 통신에 필요한 제어 정보가 추가되는데</a:t>
            </a:r>
            <a:r>
              <a:rPr lang="en-US" altLang="ko-KR" dirty="0"/>
              <a:t>, </a:t>
            </a:r>
            <a:r>
              <a:rPr lang="ko-KR" altLang="en-US"/>
              <a:t>우리는 이것을 캡슐화 라 학습했습니다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페이로드되면서</a:t>
            </a:r>
            <a:r>
              <a:rPr lang="en-US" altLang="ko-KR" dirty="0"/>
              <a:t>, </a:t>
            </a:r>
            <a:r>
              <a:rPr lang="ko-KR" altLang="en-US"/>
              <a:t>데이터 </a:t>
            </a:r>
            <a:r>
              <a:rPr lang="ko-KR" altLang="en-US" dirty="0"/>
              <a:t>앞에 부착되는 제어정보를 </a:t>
            </a:r>
            <a:r>
              <a:rPr lang="ko-KR" altLang="en-US" dirty="0" err="1"/>
              <a:t>헤더라하며</a:t>
            </a:r>
            <a:r>
              <a:rPr lang="en-US" altLang="ko-KR" dirty="0"/>
              <a:t>, </a:t>
            </a:r>
            <a:r>
              <a:rPr lang="ko-KR" altLang="en-US"/>
              <a:t>데이터 </a:t>
            </a:r>
            <a:r>
              <a:rPr lang="ko-KR" altLang="en-US" dirty="0"/>
              <a:t>뒤에 부착되는 제어 정보를 트레일러라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7/6/5</a:t>
            </a:r>
            <a:r>
              <a:rPr lang="ko-KR" altLang="en-US"/>
              <a:t>계층 </a:t>
            </a:r>
            <a:r>
              <a:rPr lang="en-US" altLang="ko-KR" dirty="0"/>
              <a:t>PDU</a:t>
            </a:r>
            <a:r>
              <a:rPr lang="ko-KR" altLang="en-US"/>
              <a:t>인 메시지가 </a:t>
            </a:r>
            <a:r>
              <a:rPr lang="en-US" altLang="ko-KR" dirty="0"/>
              <a:t>4</a:t>
            </a:r>
            <a:r>
              <a:rPr lang="ko-KR" altLang="en-US"/>
              <a:t>계층으로 페이로드되면서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/>
              <a:t>계층 제어정보가</a:t>
            </a:r>
            <a:r>
              <a:rPr lang="ko-KR" altLang="en-US" baseline="0"/>
              <a:t> 추가되는데</a:t>
            </a:r>
            <a:r>
              <a:rPr lang="en-US" altLang="ko-KR" baseline="0" dirty="0"/>
              <a:t>, </a:t>
            </a:r>
            <a:r>
              <a:rPr lang="ko-KR" altLang="en-US" baseline="0"/>
              <a:t>이떄 </a:t>
            </a:r>
            <a:r>
              <a:rPr lang="en-US" altLang="ko-KR" baseline="0" dirty="0"/>
              <a:t>4</a:t>
            </a:r>
            <a:r>
              <a:rPr lang="ko-KR" altLang="en-US" baseline="0"/>
              <a:t>계층 </a:t>
            </a:r>
            <a:r>
              <a:rPr lang="en-US" altLang="ko-KR" baseline="0" dirty="0"/>
              <a:t>PDU</a:t>
            </a:r>
            <a:r>
              <a:rPr lang="ko-KR" altLang="en-US" baseline="0"/>
              <a:t>를 세그먼트라 하며</a:t>
            </a:r>
            <a:r>
              <a:rPr lang="en-US" altLang="ko-KR" baseline="0" dirty="0"/>
              <a:t>, </a:t>
            </a:r>
            <a:r>
              <a:rPr lang="ko-KR" altLang="en-US" baseline="0"/>
              <a:t>세그먼트에는 </a:t>
            </a:r>
            <a:r>
              <a:rPr lang="ko-KR" altLang="en-US" baseline="0" dirty="0"/>
              <a:t>다양한 제어정보가 부착이 되지만 주요 제어정보로 송수신 포트가 있습니다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다음은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/>
              <a:t>계층 </a:t>
            </a:r>
            <a:r>
              <a:rPr lang="en-US" altLang="ko-KR" dirty="0"/>
              <a:t>PDU</a:t>
            </a:r>
            <a:r>
              <a:rPr lang="ko-KR" altLang="en-US"/>
              <a:t>인 세그먼트가 </a:t>
            </a:r>
            <a:r>
              <a:rPr lang="en-US" altLang="ko-KR" dirty="0"/>
              <a:t>3</a:t>
            </a:r>
            <a:r>
              <a:rPr lang="ko-KR" altLang="en-US"/>
              <a:t>계층으로 페이로드되면서 </a:t>
            </a:r>
            <a:r>
              <a:rPr lang="en-US" altLang="ko-KR" dirty="0"/>
              <a:t>3</a:t>
            </a:r>
            <a:r>
              <a:rPr lang="ko-KR" altLang="en-US"/>
              <a:t>계층 제어정보가</a:t>
            </a:r>
            <a:r>
              <a:rPr lang="ko-KR" altLang="en-US" baseline="0"/>
              <a:t> 추가되는데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이와 같이 </a:t>
            </a:r>
            <a:r>
              <a:rPr lang="en-US" altLang="ko-KR" baseline="0" dirty="0"/>
              <a:t>3</a:t>
            </a:r>
            <a:r>
              <a:rPr lang="ko-KR" altLang="en-US" baseline="0"/>
              <a:t>계층 제어정보가 부착된 </a:t>
            </a:r>
            <a:r>
              <a:rPr lang="en-US" altLang="ko-KR" baseline="0" dirty="0"/>
              <a:t>PDU</a:t>
            </a:r>
            <a:r>
              <a:rPr lang="ko-KR" altLang="en-US" baseline="0"/>
              <a:t>를 패킷이라 하며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 err="1"/>
              <a:t>패킷</a:t>
            </a:r>
            <a:r>
              <a:rPr lang="ko-KR" altLang="en-US" baseline="0" dirty="0"/>
              <a:t> 역시 다양한 제어정보가 부착이 되지만 주요 제어정보로 송수신 </a:t>
            </a:r>
            <a:r>
              <a:rPr lang="en-US" altLang="ko-KR" baseline="0" dirty="0"/>
              <a:t>IP</a:t>
            </a:r>
            <a:r>
              <a:rPr lang="ko-KR" altLang="en-US" baseline="0"/>
              <a:t>입니다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2</a:t>
            </a:r>
            <a:r>
              <a:rPr lang="ko-KR" altLang="en-US" baseline="0"/>
              <a:t>계층의 </a:t>
            </a:r>
            <a:r>
              <a:rPr lang="en-US" altLang="ko-KR" baseline="0" dirty="0"/>
              <a:t>PDU</a:t>
            </a:r>
            <a:r>
              <a:rPr lang="ko-KR" altLang="en-US" baseline="0"/>
              <a:t>는 프레임으로 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프레임은 데이터 앞에 제어정보가 부착되기도 하지만 데이터 뒷부분에 트레일러라는 제어정보가 부착된다는 특징이 있으며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프레임의 주요 정보는 송수신지 </a:t>
            </a:r>
            <a:r>
              <a:rPr lang="en-US" altLang="ko-KR" baseline="0" dirty="0"/>
              <a:t>MAC </a:t>
            </a:r>
            <a:r>
              <a:rPr lang="ko-KR" altLang="en-US" baseline="0"/>
              <a:t>주소 입니다</a:t>
            </a:r>
            <a:r>
              <a:rPr lang="en-US" altLang="ko-KR" baseline="0" dirty="0"/>
              <a:t>. </a:t>
            </a:r>
            <a:r>
              <a:rPr lang="ko-KR" altLang="en-US" baseline="0"/>
              <a:t> 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 </a:t>
            </a:r>
          </a:p>
          <a:p>
            <a:pPr marL="0" indent="0">
              <a:buNone/>
            </a:pPr>
            <a:r>
              <a:rPr lang="ko-KR" altLang="en-US" baseline="0" dirty="0"/>
              <a:t>우리는 </a:t>
            </a:r>
            <a:r>
              <a:rPr lang="ko-KR" altLang="en-US" baseline="0" dirty="0" err="1"/>
              <a:t>트래픽</a:t>
            </a:r>
            <a:r>
              <a:rPr lang="ko-KR" altLang="en-US" baseline="0" dirty="0"/>
              <a:t> 흐름을 공부하면서 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MAC </a:t>
            </a:r>
            <a:r>
              <a:rPr lang="ko-KR" altLang="en-US" baseline="0"/>
              <a:t>주소를 </a:t>
            </a:r>
            <a:r>
              <a:rPr lang="en-US" altLang="ko-KR" baseline="0" dirty="0"/>
              <a:t>2</a:t>
            </a:r>
            <a:r>
              <a:rPr lang="ko-KR" altLang="en-US" baseline="0"/>
              <a:t>계층주소</a:t>
            </a:r>
            <a:r>
              <a:rPr lang="en-US" altLang="ko-KR" baseline="0" dirty="0"/>
              <a:t>, IP</a:t>
            </a:r>
            <a:r>
              <a:rPr lang="ko-KR" altLang="en-US" baseline="0"/>
              <a:t>주소를 </a:t>
            </a:r>
            <a:r>
              <a:rPr lang="en-US" altLang="ko-KR" baseline="0" dirty="0"/>
              <a:t>3</a:t>
            </a:r>
            <a:r>
              <a:rPr lang="ko-KR" altLang="en-US" baseline="0"/>
              <a:t>계층 주소</a:t>
            </a:r>
            <a:r>
              <a:rPr lang="en-US" altLang="ko-KR" baseline="0" dirty="0"/>
              <a:t>, Port</a:t>
            </a:r>
            <a:r>
              <a:rPr lang="ko-KR" altLang="en-US" baseline="0"/>
              <a:t>번호는 </a:t>
            </a:r>
            <a:r>
              <a:rPr lang="en-US" altLang="ko-KR" baseline="0" dirty="0"/>
              <a:t>4</a:t>
            </a:r>
            <a:r>
              <a:rPr lang="ko-KR" altLang="en-US" baseline="0"/>
              <a:t>계층이라 정리했었는데요</a:t>
            </a:r>
            <a:r>
              <a:rPr lang="en-US" altLang="ko-KR" baseline="0" dirty="0"/>
              <a:t>, </a:t>
            </a:r>
          </a:p>
          <a:p>
            <a:pPr marL="0" indent="0">
              <a:buNone/>
            </a:pPr>
            <a:r>
              <a:rPr lang="ko-KR" altLang="en-US" baseline="0" dirty="0"/>
              <a:t>각각의 주소를 계층주소로 정의했던 것은 </a:t>
            </a:r>
            <a:r>
              <a:rPr lang="en-US" altLang="ko-KR" baseline="0" dirty="0"/>
              <a:t>PDU</a:t>
            </a:r>
            <a:r>
              <a:rPr lang="ko-KR" altLang="en-US" baseline="0"/>
              <a:t>를 기반한 것입니다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464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9675" y="1196975"/>
            <a:ext cx="4829175" cy="3621088"/>
          </a:xfrm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44487" y="5138251"/>
            <a:ext cx="6159500" cy="460533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TCP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헤더는 기본이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바이트이며 옵션을 포함한 경우 최대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60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바이트로 구성될 수 있음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∙Source port address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발신지 포트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호스트 응용 프로세스가 사용하는 번호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Destination port address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목적지 포트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호스트 응용 프로세스가 사용하는 번호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Sequence number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순차번호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32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신뢰성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있는 데이터 전송을 위해 모든 바이트마다 일련 번호 설정</a:t>
            </a:r>
          </a:p>
          <a:p>
            <a:pPr marL="0" lvl="1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교환하고자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하는 초기순차번호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(Initial Sequence Number)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Acknowledgement Number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응답확인번호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32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세그먼트의 확인 응답을 위한 필드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세그먼트에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실린 데이터의 마지막 바이트의 순차 번호에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더한 값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Header Length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 길이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4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TCP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 길이를 나타내는 값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헤더의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길이가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 ~ 60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바이트이므로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 ~ 12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사이의 값을 가짐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Reserved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예약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차후를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대비해 남겨둔 필드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Control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 흐름제어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전송 모드용으로 사용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Window size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윈도우 크기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응답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확인을 받기 전에 보낼 수 있는 데이터의 양을 설정하는 필드</a:t>
            </a:r>
          </a:p>
          <a:p>
            <a:pPr marL="0" lvl="1" indent="0">
              <a:buNone/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윈도우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크기가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비트이므로 최대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65535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바이트의 값을 가질 수 있음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Checksum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검사합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TCP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세그먼트의 변형 여부 확인</a:t>
            </a:r>
          </a:p>
          <a:p>
            <a:pPr marL="0" indent="0">
              <a:buNone/>
              <a:defRPr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Urgent Pointer 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긴급 포인터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</a:t>
            </a:r>
          </a:p>
          <a:p>
            <a:pPr marL="0" lvl="1" indent="0">
              <a:buNone/>
              <a:tabLst>
                <a:tab pos="187488" algn="l"/>
              </a:tabLst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세그먼트가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긴급 데이터를 포함하고 있을 경우 사용되는 필드</a:t>
            </a:r>
          </a:p>
          <a:p>
            <a:pPr marL="0" lvl="1" indent="0">
              <a:buNone/>
              <a:tabLst>
                <a:tab pos="187488" algn="l"/>
              </a:tabLst>
              <a:defRPr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플래그가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설정 시 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 필드 값과 순차 번호를 더하면 긴급 데이터 바이트 번호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알 수 있음</a:t>
            </a:r>
          </a:p>
          <a:p>
            <a:pPr marL="375234" lvl="1" indent="0">
              <a:buNone/>
              <a:defRPr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75234" lvl="1" indent="0">
              <a:buNone/>
              <a:defRPr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75234" lvl="1" indent="0">
              <a:buNone/>
              <a:defRPr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buNone/>
              <a:defRPr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80C2B-2AC0-4F51-95F2-1B39C0D83A6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132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80C2B-2AC0-4F51-95F2-1B39C0D83A65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41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09625" y="492125"/>
            <a:ext cx="5464175" cy="4097338"/>
          </a:xfrm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74786" y="5057565"/>
            <a:ext cx="5534654" cy="4813689"/>
          </a:xfrm>
        </p:spPr>
        <p:txBody>
          <a:bodyPr/>
          <a:lstStyle/>
          <a:p>
            <a:pPr marL="0" marR="0" lvl="2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/>
              <a:buNone/>
              <a:tabLst/>
              <a:defRPr/>
            </a:pPr>
            <a:r>
              <a:rPr lang="en-US" altLang="ko-KR" dirty="0">
                <a:ea typeface="굴림" pitchFamily="50" charset="-127"/>
              </a:rPr>
              <a:t>[</a:t>
            </a:r>
            <a:r>
              <a:rPr lang="en-US" altLang="ko-KR" sz="1000" b="1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3-way handshake</a:t>
            </a:r>
            <a:r>
              <a:rPr lang="en-US" altLang="ko-KR" dirty="0">
                <a:ea typeface="굴림" pitchFamily="50" charset="-127"/>
              </a:rPr>
              <a:t>]</a:t>
            </a:r>
          </a:p>
          <a:p>
            <a:pPr marL="0" marR="0" lvl="2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/>
              <a:buNone/>
              <a:tabLst/>
              <a:defRPr/>
            </a:pPr>
            <a:r>
              <a:rPr lang="en-US" altLang="ko-KR" dirty="0"/>
              <a:t>TCP </a:t>
            </a:r>
            <a:r>
              <a:rPr lang="ko-KR" altLang="en-US"/>
              <a:t>클라이언트와 서버간에 신뢰성 있는 데이터를 전송하기 위해 실 데이터를 전송하기 전 통신을 개시할 것을 상호 확인하는 과정</a:t>
            </a:r>
          </a:p>
          <a:p>
            <a:pPr marL="0" lvl="2" indent="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/>
              <a:buNone/>
              <a:defRPr/>
            </a:pP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/>
              <a:buChar char=""/>
              <a:defRPr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단계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두 시스템이 통신을 하기 전에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클라이언트는 포트가 닫힌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Closed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서버는 해당 포트로 항상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서비스를 제공할 수 있는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Listen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상태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"/>
              <a:defRPr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단계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처음 클라이언트가 통신을 하고자 하면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임의의 포트 번호가 클라이언트 프로그램에 할당되고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클라이언트는 서버에 연결하고 싶다는 의사 표시로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SYN Sent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상태가 됨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"/>
              <a:defRPr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단계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클라이언트의 연결 요청을 받은 서버는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SYN Received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상태가 되고 클라이언트에게 연결을 해도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좋다는 </a:t>
            </a:r>
            <a:r>
              <a:rPr lang="ko-KR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의미로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SYN+ACK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패킷을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보냄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"/>
              <a:defRPr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단계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마지막으로 클라이언트는 연결을 요청한 것에 대한 서버의 응답을 확인했다는 표시로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ACK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패킷을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2">
              <a:lnSpc>
                <a:spcPct val="150000"/>
              </a:lnSpc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서버에 보냄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80C2B-2AC0-4F51-95F2-1B39C0D83A6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012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서버에게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보내고 자신은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FIN_WAIT_1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받은 서버는 해당 포트를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CLOSE_WAIT</a:t>
            </a:r>
            <a:r>
              <a:rPr lang="ko-KR" altLang="en-US" sz="900" b="0" baseline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상태로 전환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전하고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상태를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 변환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해당 포트에 연결되어 있는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요청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ko-KR" altLang="en-US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요청을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종료 프로세스를 진행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 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전송 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LAST_ACK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받으면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전송하고 클라이언트는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TIME_WAIT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TIME_WAIT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일정 시간이 지나면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됨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❽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서버는 자신의 포트도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닫음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6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33827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3382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최상위 계층인 </a:t>
            </a:r>
            <a:r>
              <a:rPr lang="en-US" altLang="ko-KR" dirty="0">
                <a:latin typeface="굴림" charset="-127"/>
                <a:ea typeface="굴림" charset="-127"/>
              </a:rPr>
              <a:t>Application Layer</a:t>
            </a:r>
            <a:r>
              <a:rPr lang="ko-KR" altLang="en-US">
                <a:latin typeface="굴림" charset="-127"/>
                <a:ea typeface="굴림" charset="-127"/>
              </a:rPr>
              <a:t>은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다양한  </a:t>
            </a:r>
            <a:r>
              <a:rPr lang="en-US" altLang="ko-KR" dirty="0">
                <a:latin typeface="굴림" charset="-127"/>
                <a:ea typeface="굴림" charset="-127"/>
              </a:rPr>
              <a:t>Network Service</a:t>
            </a:r>
            <a:r>
              <a:rPr lang="ko-KR" altLang="en-US">
                <a:latin typeface="굴림" charset="-127"/>
                <a:ea typeface="굴림" charset="-127"/>
              </a:rPr>
              <a:t>에 대한 </a:t>
            </a:r>
            <a:r>
              <a:rPr lang="en-US" altLang="ko-KR" dirty="0">
                <a:latin typeface="굴림" charset="-127"/>
                <a:ea typeface="굴림" charset="-127"/>
              </a:rPr>
              <a:t>User</a:t>
            </a:r>
            <a:r>
              <a:rPr lang="en-US" altLang="ko-KR" baseline="0" dirty="0">
                <a:latin typeface="굴림" charset="-127"/>
                <a:ea typeface="굴림" charset="-127"/>
              </a:rPr>
              <a:t> Interface</a:t>
            </a:r>
            <a:r>
              <a:rPr lang="ko-KR" altLang="en-US" baseline="0">
                <a:latin typeface="굴림" charset="-127"/>
                <a:ea typeface="굴림" charset="-127"/>
              </a:rPr>
              <a:t>를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제공하는 층으로 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baseline="0" dirty="0">
                <a:latin typeface="굴림" charset="-127"/>
                <a:ea typeface="굴림" charset="-127"/>
              </a:rPr>
              <a:t>예를 들어 </a:t>
            </a:r>
            <a:r>
              <a:rPr lang="ko-KR" altLang="en-US" baseline="0" dirty="0" err="1">
                <a:latin typeface="굴림" charset="-127"/>
                <a:ea typeface="굴림" charset="-127"/>
              </a:rPr>
              <a:t>아웃룩</a:t>
            </a:r>
            <a:r>
              <a:rPr lang="ko-KR" altLang="en-US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 dirty="0" err="1">
                <a:latin typeface="굴림" charset="-127"/>
                <a:ea typeface="굴림" charset="-127"/>
              </a:rPr>
              <a:t>익스플레스나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웹 브라우저의 크롬이나 익스플로러등과 같은 통신용 프로그램들은 </a:t>
            </a:r>
            <a:endParaRPr lang="en-US" altLang="ko-KR" baseline="0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baseline="0" dirty="0">
                <a:latin typeface="굴림" charset="-127"/>
                <a:ea typeface="굴림" charset="-127"/>
              </a:rPr>
              <a:t>7</a:t>
            </a:r>
            <a:r>
              <a:rPr lang="ko-KR" altLang="en-US" baseline="0">
                <a:latin typeface="굴림" charset="-127"/>
                <a:ea typeface="굴림" charset="-127"/>
              </a:rPr>
              <a:t>계층 프로그램이라고 </a:t>
            </a:r>
            <a:r>
              <a:rPr lang="ko-KR" altLang="en-US" baseline="0" dirty="0">
                <a:latin typeface="굴림" charset="-127"/>
                <a:ea typeface="굴림" charset="-127"/>
              </a:rPr>
              <a:t>하면</a:t>
            </a:r>
            <a:r>
              <a:rPr lang="en-US" altLang="ko-KR" baseline="0" dirty="0">
                <a:latin typeface="굴림" charset="-127"/>
                <a:ea typeface="굴림" charset="-127"/>
              </a:rPr>
              <a:t>, </a:t>
            </a:r>
            <a:r>
              <a:rPr lang="ko-KR" altLang="en-US" baseline="0">
                <a:latin typeface="굴림" charset="-127"/>
                <a:ea typeface="굴림" charset="-127"/>
              </a:rPr>
              <a:t>이 </a:t>
            </a:r>
            <a:r>
              <a:rPr lang="en-US" altLang="ko-KR" baseline="0" dirty="0">
                <a:latin typeface="굴림" charset="-127"/>
                <a:ea typeface="굴림" charset="-127"/>
              </a:rPr>
              <a:t>7</a:t>
            </a:r>
            <a:r>
              <a:rPr lang="ko-KR" altLang="en-US" baseline="0">
                <a:latin typeface="굴림" charset="-127"/>
                <a:ea typeface="굴림" charset="-127"/>
              </a:rPr>
              <a:t>계층 애플리케이션들을 통해 전송할 데이터가 생성됩니다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Application Layer</a:t>
            </a:r>
            <a:r>
              <a:rPr lang="ko-KR" altLang="en-US">
                <a:latin typeface="굴림" charset="-127"/>
                <a:ea typeface="굴림" charset="-127"/>
              </a:rPr>
              <a:t>에 해당하는 </a:t>
            </a:r>
            <a:r>
              <a:rPr lang="en-US" altLang="ko-KR" dirty="0">
                <a:latin typeface="굴림" charset="-127"/>
                <a:ea typeface="굴림" charset="-127"/>
              </a:rPr>
              <a:t>Protocol</a:t>
            </a:r>
            <a:r>
              <a:rPr lang="ko-KR" altLang="en-US">
                <a:latin typeface="굴림" charset="-127"/>
                <a:ea typeface="굴림" charset="-127"/>
              </a:rPr>
              <a:t>로는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HTTP, FTP, Telnet, SMTP, SNMP, Telnet, NFS..</a:t>
            </a:r>
            <a:r>
              <a:rPr lang="ko-KR" altLang="en-US">
                <a:latin typeface="굴림" charset="-127"/>
                <a:ea typeface="굴림" charset="-127"/>
              </a:rPr>
              <a:t>이 있으며 자세한 부분은 </a:t>
            </a:r>
            <a:r>
              <a:rPr lang="en-US" altLang="ko-KR" dirty="0">
                <a:latin typeface="굴림" charset="-127"/>
                <a:ea typeface="굴림" charset="-127"/>
              </a:rPr>
              <a:t>TCP/IP</a:t>
            </a:r>
            <a:r>
              <a:rPr lang="ko-KR" altLang="en-US">
                <a:latin typeface="굴림" charset="-127"/>
                <a:ea typeface="굴림" charset="-127"/>
              </a:rPr>
              <a:t>에서 자세하게 설명드리도록 하겠습니다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30241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서버에게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보내고 자신은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FIN_WAIT_1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받은 서버는 해당 포트를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CLOSE_WAIT</a:t>
            </a:r>
            <a:r>
              <a:rPr lang="ko-KR" altLang="en-US" sz="900" b="0" baseline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상태로 전환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전하고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상태를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 변환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해당 포트에 연결되어 있는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요청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ko-KR" altLang="en-US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요청을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종료 프로세스를 진행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 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전송 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LAST_ACK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받으면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전송하고 클라이언트는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TIME_WAIT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TIME_WAIT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일정 시간이 지나면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됨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❽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서버는 자신의 포트도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닫음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909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62232" y="5057565"/>
            <a:ext cx="5588263" cy="455753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서버에게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보내고 자신은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FIN_WAIT_1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받은 서버는 해당 포트를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CLOSE_WAIT</a:t>
            </a:r>
            <a:r>
              <a:rPr lang="ko-KR" altLang="en-US" sz="900" b="0" baseline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상태로 전환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전하고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상태를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 변환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해당 포트에 연결되어 있는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요청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ko-KR" altLang="en-US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요청을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종료 프로세스를 진행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 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전송 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LAST_ACK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받으면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전송하고 클라이언트는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TIME_WAIT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TIME_WAIT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일정 시간이 지나면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됨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❽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서버는 자신의 포트도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닫음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AB241-1457-4EF4-B2AC-23106A1D9A59}" type="slidenum">
              <a:rPr lang="ko-KR" altLang="en-US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7576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5123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UDP</a:t>
            </a:r>
            <a:r>
              <a:rPr lang="ko-KR" altLang="en-US">
                <a:latin typeface="굴림" charset="-127"/>
                <a:ea typeface="굴림" charset="-127"/>
              </a:rPr>
              <a:t>는 </a:t>
            </a:r>
            <a:r>
              <a:rPr lang="en-US" altLang="ko-KR" dirty="0">
                <a:latin typeface="굴림" charset="-127"/>
                <a:ea typeface="굴림" charset="-127"/>
              </a:rPr>
              <a:t>Connectionless(</a:t>
            </a:r>
            <a:r>
              <a:rPr lang="ko-KR" altLang="en-US">
                <a:latin typeface="굴림" charset="-127"/>
                <a:ea typeface="굴림" charset="-127"/>
              </a:rPr>
              <a:t>비연결성</a:t>
            </a:r>
            <a:r>
              <a:rPr lang="en-US" altLang="ko-KR" dirty="0">
                <a:latin typeface="굴림" charset="-127"/>
                <a:ea typeface="굴림" charset="-127"/>
              </a:rPr>
              <a:t>) </a:t>
            </a:r>
            <a:r>
              <a:rPr lang="ko-KR" altLang="en-US">
                <a:latin typeface="굴림" charset="-127"/>
                <a:ea typeface="굴림" charset="-127"/>
              </a:rPr>
              <a:t>서비스로 데이터 전달의 보장이 안 되는 </a:t>
            </a:r>
            <a:r>
              <a:rPr lang="en-US" altLang="ko-KR" dirty="0">
                <a:latin typeface="굴림" charset="-127"/>
                <a:ea typeface="굴림" charset="-127"/>
              </a:rPr>
              <a:t>Unreliable (</a:t>
            </a:r>
            <a:r>
              <a:rPr lang="ko-KR" altLang="en-US">
                <a:latin typeface="굴림" charset="-127"/>
                <a:ea typeface="굴림" charset="-127"/>
              </a:rPr>
              <a:t>비신뢰성</a:t>
            </a:r>
            <a:r>
              <a:rPr lang="en-US" altLang="ko-KR" dirty="0">
                <a:latin typeface="굴림" charset="-127"/>
                <a:ea typeface="굴림" charset="-127"/>
              </a:rPr>
              <a:t>) </a:t>
            </a:r>
            <a:r>
              <a:rPr lang="ko-KR" altLang="en-US">
                <a:latin typeface="굴림" charset="-127"/>
                <a:ea typeface="굴림" charset="-127"/>
              </a:rPr>
              <a:t>프로토콜이지만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FontTx/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어플리케이션 프로토콜에 오버헤드가 적고 간단하게 구현되는 전송 서비스를 제공합니다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FontTx/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 UDP</a:t>
            </a:r>
            <a:r>
              <a:rPr lang="ko-KR" altLang="en-US">
                <a:latin typeface="굴림" charset="-127"/>
                <a:ea typeface="굴림" charset="-127"/>
              </a:rPr>
              <a:t>는 일반적으로 브로드캐스트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멀티캐스트를 집중적으로 이용하는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FontTx/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어플리케이션 또는 탐색과 질의에 빠른 응답을 요구하는 어플리케이션에 사용되며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FontTx/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UDP</a:t>
            </a:r>
            <a:r>
              <a:rPr lang="ko-KR" altLang="en-US">
                <a:latin typeface="굴림" charset="-127"/>
                <a:ea typeface="굴림" charset="-127"/>
              </a:rPr>
              <a:t>의 전송 단위를 </a:t>
            </a:r>
            <a:r>
              <a:rPr lang="en-US" altLang="ko-KR" dirty="0">
                <a:latin typeface="굴림" charset="-127"/>
                <a:ea typeface="굴림" charset="-127"/>
              </a:rPr>
              <a:t>Datagram</a:t>
            </a:r>
            <a:r>
              <a:rPr lang="ko-KR" altLang="en-US">
                <a:latin typeface="굴림" charset="-127"/>
                <a:ea typeface="굴림" charset="-127"/>
              </a:rPr>
              <a:t>이라 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데이터 크기가 간단하여 전송단위 </a:t>
            </a:r>
            <a:r>
              <a:rPr lang="en-US" altLang="ko-KR" dirty="0">
                <a:latin typeface="굴림" charset="-127"/>
                <a:ea typeface="굴림" charset="-127"/>
              </a:rPr>
              <a:t>(datagram) </a:t>
            </a:r>
            <a:r>
              <a:rPr lang="ko-KR" altLang="en-US">
                <a:latin typeface="굴림" charset="-127"/>
                <a:ea typeface="굴림" charset="-127"/>
              </a:rPr>
              <a:t>별로 전송한다는 의미입니다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</p:txBody>
      </p:sp>
      <p:pic>
        <p:nvPicPr>
          <p:cNvPr id="351236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1237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57985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spcAft>
                <a:spcPts val="1500"/>
              </a:spcAft>
            </a:pP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TCP </a:t>
            </a:r>
            <a:r>
              <a:rPr lang="ko-KR" alt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단편화를 통해 다수의 데이터를 전송할 수 있고</a:t>
            </a: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네트워크 자원을 효율적으로 사용할 수 있습니다</a:t>
            </a: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algn="l">
              <a:spcBef>
                <a:spcPts val="750"/>
              </a:spcBef>
              <a:spcAft>
                <a:spcPts val="1500"/>
              </a:spcAft>
            </a:pP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TCP </a:t>
            </a:r>
            <a:r>
              <a:rPr lang="ko-KR" alt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단편화는 송신 측에서 데이터 전송에 알맞게 일정 크기의 작은 블록으로 데이터를 자르는 작업입니다</a:t>
            </a: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단편화된</a:t>
            </a:r>
            <a:r>
              <a:rPr lang="ko-KR" alt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 블록을 원래 형태로 복원하는 작업을 재결합이라고 합니다</a:t>
            </a: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30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바이트를 전송하면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바이트를 하나의 메시지로 인식하고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한 번의 읽기 동작으로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바이트를 수신할 수 있도록 해줌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헤더의 메시지 길이 필드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전송 요청한 메시지 길이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2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 인해 한 번에 전송할 수 있는 메시지 크기가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바이트로 표현할 수 있는 크기로 제한이 생김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신뢰성있는 채널이 아니라 손실되거나 변형될 가능성은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실무에서는 응용계층에서 메시지 유효성 검사를 수행하거나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(CRC,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CheckSum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순서 번호를 직접 메겨서 순서를 확인하는 경우가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32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4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 kumimoji="1" sz="900" b="1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1pPr>
            <a:lvl2pPr marL="742950" indent="-285750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§"/>
              <a:defRPr kumimoji="1" sz="9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buFont typeface="맑은 고딕" panose="020B0503020000020004" pitchFamily="50" charset="-127"/>
              <a:buChar char="-"/>
              <a:defRPr kumimoji="1" sz="9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buChar char="•"/>
              <a:defRPr kumimoji="1" sz="120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itchFamily="18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itchFamily="18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itchFamily="18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itchFamily="18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itchFamily="18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89BE9A1D-522F-496A-8CF0-D58E01904186}" type="slidenum">
              <a:rPr lang="en-US" altLang="ko-KR" b="0" smtClean="0">
                <a:latin typeface="나눔고딕" pitchFamily="50" charset="-127"/>
                <a:ea typeface="나눔고딕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lang="en-US" altLang="ko-KR" b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259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TCP</a:t>
            </a:r>
            <a:r>
              <a:rPr lang="ko-KR" altLang="en-US"/>
              <a:t>와 </a:t>
            </a:r>
            <a:r>
              <a:rPr lang="en-US" altLang="ko-KR"/>
              <a:t>UDP</a:t>
            </a:r>
            <a:r>
              <a:rPr lang="ko-KR" altLang="en-US"/>
              <a:t>는 가장 근본적으로 </a:t>
            </a:r>
            <a:r>
              <a:rPr lang="en-US" altLang="ko-KR"/>
              <a:t>Connection-Oriented</a:t>
            </a:r>
            <a:r>
              <a:rPr lang="ko-KR" altLang="en-US"/>
              <a:t>된 프로토콜인가 </a:t>
            </a:r>
            <a:r>
              <a:rPr lang="en-US" altLang="ko-KR"/>
              <a:t>Connectionless </a:t>
            </a:r>
            <a:r>
              <a:rPr lang="ko-KR" altLang="en-US"/>
              <a:t>프로토콜인가의 차이를 지닌다</a:t>
            </a:r>
            <a:r>
              <a:rPr lang="en-US" altLang="ko-KR"/>
              <a:t>.</a:t>
            </a:r>
          </a:p>
          <a:p>
            <a:pPr eaLnBrk="1" hangingPunct="1"/>
            <a:r>
              <a:rPr lang="en-US" altLang="ko-KR"/>
              <a:t>TCP</a:t>
            </a:r>
            <a:r>
              <a:rPr lang="ko-KR" altLang="en-US"/>
              <a:t>는 두 사용자 시스템간의 통신에서 에러 제어</a:t>
            </a:r>
            <a:r>
              <a:rPr lang="en-US" altLang="ko-KR"/>
              <a:t>, </a:t>
            </a:r>
            <a:r>
              <a:rPr lang="ko-KR" altLang="en-US"/>
              <a:t>흐름 제어</a:t>
            </a:r>
            <a:r>
              <a:rPr lang="en-US" altLang="ko-KR"/>
              <a:t>, </a:t>
            </a:r>
            <a:r>
              <a:rPr lang="ko-KR" altLang="en-US"/>
              <a:t>데이터 순서 보장</a:t>
            </a:r>
            <a:r>
              <a:rPr lang="en-US" altLang="ko-KR"/>
              <a:t>, </a:t>
            </a:r>
            <a:r>
              <a:rPr lang="ko-KR" altLang="en-US"/>
              <a:t>데이터 손실 및 중복 해결을 수행하지만 </a:t>
            </a:r>
            <a:r>
              <a:rPr lang="en-US" altLang="ko-KR"/>
              <a:t>UDP</a:t>
            </a:r>
            <a:r>
              <a:rPr lang="ko-KR" altLang="en-US"/>
              <a:t>는 두 사용자 시스템간의 통신에서 단순한 전송을 수행할 뿐 데이터 순서도 보장하지 못하며 데이터 손실 및 중복을 해결하지 못한다</a:t>
            </a:r>
            <a:r>
              <a:rPr lang="en-US" altLang="ko-KR"/>
              <a:t>. </a:t>
            </a:r>
          </a:p>
          <a:p>
            <a:pPr eaLnBrk="1" hangingPunct="1"/>
            <a:r>
              <a:rPr lang="en-US" altLang="ko-KR"/>
              <a:t>UDP</a:t>
            </a:r>
            <a:r>
              <a:rPr lang="ko-KR" altLang="en-US"/>
              <a:t>는 </a:t>
            </a:r>
            <a:r>
              <a:rPr lang="en-US" altLang="ko-KR"/>
              <a:t>VoIP</a:t>
            </a:r>
            <a:r>
              <a:rPr lang="ko-KR" altLang="en-US"/>
              <a:t>와 </a:t>
            </a:r>
            <a:r>
              <a:rPr lang="en-US" altLang="ko-KR"/>
              <a:t>Video Streaming Service</a:t>
            </a:r>
            <a:r>
              <a:rPr lang="ko-KR" altLang="en-US"/>
              <a:t>에 적합하다</a:t>
            </a:r>
            <a:r>
              <a:rPr lang="en-US" altLang="ko-KR"/>
              <a:t>.</a:t>
            </a:r>
          </a:p>
        </p:txBody>
      </p:sp>
      <p:grpSp>
        <p:nvGrpSpPr>
          <p:cNvPr id="96261" name="Group 8"/>
          <p:cNvGrpSpPr>
            <a:grpSpLocks/>
          </p:cNvGrpSpPr>
          <p:nvPr/>
        </p:nvGrpSpPr>
        <p:grpSpPr bwMode="auto">
          <a:xfrm>
            <a:off x="333375" y="395288"/>
            <a:ext cx="6299200" cy="360362"/>
            <a:chOff x="210" y="249"/>
            <a:chExt cx="3968" cy="227"/>
          </a:xfrm>
        </p:grpSpPr>
        <p:sp>
          <p:nvSpPr>
            <p:cNvPr id="96262" name="Rectangle 9"/>
            <p:cNvSpPr>
              <a:spLocks noChangeArrowheads="1"/>
            </p:cNvSpPr>
            <p:nvPr/>
          </p:nvSpPr>
          <p:spPr bwMode="auto">
            <a:xfrm>
              <a:off x="210" y="249"/>
              <a:ext cx="3968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6800" rIns="0" bIns="46800" anchor="ctr"/>
            <a:lstStyle>
              <a:lvl1pPr>
                <a:lnSpc>
                  <a:spcPct val="150000"/>
                </a:lnSpc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 sz="900" b="1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defRPr>
              </a:lvl1pPr>
              <a:lvl2pPr marL="742950" indent="-285750">
                <a:lnSpc>
                  <a:spcPct val="15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90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defRPr>
              </a:lvl2pPr>
              <a:lvl3pPr marL="1143000" indent="-228600">
                <a:lnSpc>
                  <a:spcPct val="150000"/>
                </a:lnSpc>
                <a:spcBef>
                  <a:spcPct val="30000"/>
                </a:spcBef>
                <a:buFont typeface="맑은 고딕" panose="020B0503020000020004" pitchFamily="50" charset="-127"/>
                <a:buChar char="-"/>
                <a:defRPr kumimoji="1" sz="90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defRPr>
              </a:lvl3pPr>
              <a:lvl4pPr marL="1600200" indent="-228600">
                <a:lnSpc>
                  <a:spcPct val="150000"/>
                </a:lnSpc>
                <a:spcBef>
                  <a:spcPct val="30000"/>
                </a:spcBef>
                <a:buChar char="•"/>
                <a:defRPr kumimoji="1" sz="120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defRPr>
              </a:lvl4pPr>
              <a:lvl5pPr marL="2057400" indent="-228600" latinLnBrk="1">
                <a:spcBef>
                  <a:spcPct val="30000"/>
                </a:spcBef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itchFamily="18" charset="-127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ko-KR" altLang="en-US" sz="2800" b="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endParaRPr>
            </a:p>
          </p:txBody>
        </p:sp>
        <p:sp>
          <p:nvSpPr>
            <p:cNvPr id="96263" name="Line 10"/>
            <p:cNvSpPr>
              <a:spLocks noChangeShapeType="1"/>
            </p:cNvSpPr>
            <p:nvPr/>
          </p:nvSpPr>
          <p:spPr bwMode="auto">
            <a:xfrm>
              <a:off x="323" y="453"/>
              <a:ext cx="367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157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462410" y="5087938"/>
            <a:ext cx="6237060" cy="438308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∙Version</a:t>
            </a:r>
          </a:p>
          <a:p>
            <a:pPr marL="8890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첫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4bit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현재 사용하는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버전 정보로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값을 가짐</a:t>
            </a:r>
          </a:p>
          <a:p>
            <a:pPr marL="0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Header Length(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 길이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8890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- 4bit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필드이며 헤더의 전체길이를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 단위로 표현</a:t>
            </a:r>
          </a:p>
          <a:p>
            <a:pPr marL="8890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IP Datagram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경우 헤더의 길이가 옵션 필드에 따라 달라질 수 있으므로 길이를 명시하는  항목이 존재</a:t>
            </a:r>
          </a:p>
          <a:p>
            <a:pPr marL="8890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옵션이 없으면 헤더의 길이는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20byte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이므로 이 필드의 값은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됨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(5 * 4 = 20Byte)</a:t>
            </a:r>
          </a:p>
          <a:p>
            <a:pPr marL="8890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옵션 필드가 최대 길이라면 이 필드의 값은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됨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(15 * 4 = 60Byte)</a:t>
            </a:r>
          </a:p>
          <a:p>
            <a:pPr marL="0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길이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(Total Length)</a:t>
            </a:r>
          </a:p>
          <a:p>
            <a:pPr marL="3095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데이터그램의 전체 길이</a:t>
            </a:r>
          </a:p>
          <a:p>
            <a:pPr marL="88820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8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비트이므로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2^16(65535)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크기로 제한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이더넷의 경우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MTU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값이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1500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바이트이므로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1500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으로 제한됨</a:t>
            </a:r>
            <a:endParaRPr lang="ko-KR" altLang="en-US" sz="1000" b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095" lvl="1" indent="0">
              <a:buNone/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IP Header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길이는 가변적이므로 유효한 데이터 영역 부분에 대한 추출을 위해 필요</a:t>
            </a:r>
          </a:p>
          <a:p>
            <a:pPr marL="88820" lvl="1" indent="0">
              <a:buNone/>
              <a:defRPr/>
            </a:pP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000" b="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이더넷의</a:t>
            </a: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경우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헤더를 포함한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패킷의 총 길이가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46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바이트보다 짧은 경우 이더넷은 패딩 </a:t>
            </a:r>
            <a:endParaRPr lang="en-US" altLang="ko-KR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88820" lvl="1" indent="0">
              <a:buNone/>
              <a:defRPr/>
            </a:pPr>
            <a:r>
              <a:rPr lang="en-US" altLang="ko-KR" sz="1000" dirty="0"/>
              <a:t> 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영역을 강제로 삽입</a:t>
            </a:r>
            <a:endParaRPr lang="en-US" altLang="ko-KR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indent="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Source Address   - </a:t>
            </a:r>
            <a:r>
              <a:rPr lang="ko-KR" altLang="en-US"/>
              <a:t>송신 시스템의 </a:t>
            </a:r>
            <a:r>
              <a:rPr lang="en-US" altLang="ko-KR" dirty="0"/>
              <a:t>IP  </a:t>
            </a:r>
            <a:r>
              <a:rPr lang="ko-KR" altLang="en-US"/>
              <a:t>주소</a:t>
            </a:r>
          </a:p>
          <a:p>
            <a:pPr indent="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Destination Address - </a:t>
            </a:r>
            <a:r>
              <a:rPr lang="ko-KR" altLang="en-US"/>
              <a:t>수신 시스템의 </a:t>
            </a:r>
            <a:r>
              <a:rPr lang="en-US" altLang="ko-KR" dirty="0"/>
              <a:t>IP </a:t>
            </a:r>
            <a:r>
              <a:rPr lang="ko-KR" altLang="en-US"/>
              <a:t>주소</a:t>
            </a:r>
          </a:p>
          <a:p>
            <a:pPr indent="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Option</a:t>
            </a:r>
          </a:p>
          <a:p>
            <a:pPr marL="176213" lvl="1">
              <a:lnSpc>
                <a:spcPct val="150000"/>
              </a:lnSpc>
            </a:pPr>
            <a:r>
              <a:rPr lang="en-US" altLang="ko-KR" dirty="0"/>
              <a:t>IP </a:t>
            </a:r>
            <a:r>
              <a:rPr lang="ko-KR" altLang="en-US"/>
              <a:t>옵션 항목은 </a:t>
            </a:r>
            <a:r>
              <a:rPr lang="en-US" altLang="ko-KR" dirty="0"/>
              <a:t>20byte</a:t>
            </a:r>
            <a:r>
              <a:rPr lang="ko-KR" altLang="en-US"/>
              <a:t>의 표준 헤더에 데이터그램의 보안을 위한 기능이라던가</a:t>
            </a:r>
            <a:r>
              <a:rPr lang="en-US" altLang="ko-KR" dirty="0"/>
              <a:t>, Record Route, Timestamp </a:t>
            </a:r>
            <a:r>
              <a:rPr lang="ko-KR" altLang="en-US"/>
              <a:t>등의 정보를 담기 위해 추가되는 항목</a:t>
            </a:r>
          </a:p>
          <a:p>
            <a:pPr marL="176213" lvl="1">
              <a:lnSpc>
                <a:spcPct val="150000"/>
              </a:lnSpc>
            </a:pPr>
            <a:r>
              <a:rPr lang="ko-KR" altLang="en-US" dirty="0"/>
              <a:t>네트워크 상태 </a:t>
            </a:r>
            <a:r>
              <a:rPr lang="en-US" altLang="ko-KR" dirty="0"/>
              <a:t>Test, </a:t>
            </a:r>
            <a:r>
              <a:rPr lang="ko-KR" altLang="en-US"/>
              <a:t>디버깅 용도로도 사용</a:t>
            </a:r>
            <a:r>
              <a:rPr lang="en-US" altLang="ko-KR" dirty="0"/>
              <a:t>, </a:t>
            </a:r>
            <a:r>
              <a:rPr lang="ko-KR" altLang="en-US"/>
              <a:t>일반적으로 많이 사용하지 않음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77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43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23888" y="652463"/>
            <a:ext cx="5915025" cy="44354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66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서버에게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보내고 자신은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FIN_WAIT_1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받은 서버는 해당 포트를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CLOSE_WAIT</a:t>
            </a:r>
            <a:r>
              <a:rPr lang="ko-KR" altLang="en-US" sz="900" b="0" baseline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상태로 전환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전하고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상태를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 변환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해당 포트에 연결되어 있는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요청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ko-KR" altLang="en-US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Close()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요청을 받은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종료 프로세스를 진행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Application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close( )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Client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전송 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LAST_ACK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상태로 전환</a:t>
            </a: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FIN_WAIT_2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에게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받으면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Server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전송하고 클라이언트는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TIME_WAIT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상태로 전환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TIME_WAIT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일정 시간이 지나면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 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됨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900" b="0" dirty="0"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❽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ACK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받은 서버는 자신의 포트도 </a:t>
            </a:r>
            <a:r>
              <a:rPr lang="en-US" altLang="ko-KR" sz="900" b="0" dirty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CLOSED</a:t>
            </a:r>
            <a:r>
              <a:rPr lang="ko-KR" altLang="en-US" sz="900" b="0"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닫음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3544-EC4B-4667-AC68-93421DE3D94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7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3485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6</a:t>
            </a:r>
            <a:r>
              <a:rPr lang="ko-KR" altLang="en-US">
                <a:latin typeface="굴림" charset="-127"/>
                <a:ea typeface="굴림" charset="-127"/>
              </a:rPr>
              <a:t>계층인 </a:t>
            </a:r>
            <a:r>
              <a:rPr lang="en-US" altLang="ko-KR" dirty="0">
                <a:latin typeface="굴림" charset="-127"/>
                <a:ea typeface="굴림" charset="-127"/>
              </a:rPr>
              <a:t>Presentation Layer</a:t>
            </a:r>
            <a:r>
              <a:rPr lang="ko-KR" altLang="en-US">
                <a:latin typeface="굴림" charset="-127"/>
                <a:ea typeface="굴림" charset="-127"/>
              </a:rPr>
              <a:t>은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marR="0" lvl="0" indent="0" algn="just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426D9C"/>
              </a:buClr>
              <a:buSzPct val="120000"/>
              <a:buFont typeface="Wingdings 2" pitchFamily="18" charset="2"/>
              <a:buNone/>
              <a:tabLst/>
              <a:defRPr/>
            </a:pPr>
            <a:r>
              <a:rPr lang="en-US" altLang="ko-KR" dirty="0">
                <a:latin typeface="굴림" charset="-127"/>
                <a:ea typeface="굴림" charset="-127"/>
              </a:rPr>
              <a:t>Application Layer</a:t>
            </a:r>
            <a:r>
              <a:rPr lang="ko-KR" altLang="en-US">
                <a:latin typeface="굴림" charset="-127"/>
                <a:ea typeface="굴림" charset="-127"/>
              </a:rPr>
              <a:t>에서 생성된 데이터가 어떤 </a:t>
            </a:r>
            <a:r>
              <a:rPr lang="ko-KR" altLang="en-US" dirty="0">
                <a:latin typeface="굴림" charset="-127"/>
                <a:ea typeface="굴림" charset="-127"/>
              </a:rPr>
              <a:t>형식과 구문으로 전송할 지를 결정하는 층으로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Presentation Layer</a:t>
            </a:r>
            <a:r>
              <a:rPr lang="ko-KR" altLang="en-US">
                <a:latin typeface="굴림" charset="-127"/>
                <a:ea typeface="굴림" charset="-127"/>
              </a:rPr>
              <a:t>는 주요 </a:t>
            </a:r>
            <a:r>
              <a:rPr lang="en-US" altLang="ko-KR" dirty="0">
                <a:latin typeface="굴림" charset="-127"/>
                <a:ea typeface="굴림" charset="-127"/>
              </a:rPr>
              <a:t>3</a:t>
            </a:r>
            <a:r>
              <a:rPr lang="ko-KR" altLang="en-US">
                <a:latin typeface="굴림" charset="-127"/>
                <a:ea typeface="굴림" charset="-127"/>
              </a:rPr>
              <a:t>가지 기능을 가지고 있는데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dirty="0" err="1">
                <a:latin typeface="굴림" charset="-127"/>
                <a:ea typeface="굴림" charset="-127"/>
              </a:rPr>
              <a:t>첫번째</a:t>
            </a:r>
            <a:r>
              <a:rPr lang="ko-KR" altLang="en-US" dirty="0">
                <a:latin typeface="굴림" charset="-127"/>
                <a:ea typeface="굴림" charset="-127"/>
              </a:rPr>
              <a:t> 기능은 코드 변환을 수행하는 것으로</a:t>
            </a:r>
            <a:r>
              <a:rPr lang="en-US" altLang="ko-KR" dirty="0">
                <a:latin typeface="굴림" charset="-127"/>
                <a:ea typeface="굴림" charset="-127"/>
              </a:rPr>
              <a:t>,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en-US" altLang="ko-KR" dirty="0">
                <a:latin typeface="굴림" charset="-127"/>
                <a:ea typeface="굴림" charset="-127"/>
              </a:rPr>
              <a:t>7</a:t>
            </a:r>
            <a:r>
              <a:rPr lang="ko-KR" altLang="en-US">
                <a:latin typeface="굴림" charset="-127"/>
                <a:ea typeface="굴림" charset="-127"/>
              </a:rPr>
              <a:t>계층에서 생성된 데이터를 </a:t>
            </a:r>
            <a:r>
              <a:rPr lang="en-US" altLang="ko-KR" dirty="0">
                <a:latin typeface="굴림" charset="-127"/>
                <a:ea typeface="굴림" charset="-127"/>
              </a:rPr>
              <a:t>BCD</a:t>
            </a:r>
            <a:r>
              <a:rPr lang="ko-KR" altLang="en-US">
                <a:latin typeface="굴림" charset="-127"/>
                <a:ea typeface="굴림" charset="-127"/>
              </a:rPr>
              <a:t>나 </a:t>
            </a:r>
            <a:r>
              <a:rPr lang="en-US" altLang="ko-KR" dirty="0">
                <a:latin typeface="굴림" charset="-127"/>
                <a:ea typeface="굴림" charset="-127"/>
              </a:rPr>
              <a:t>ASCII(7bit), </a:t>
            </a:r>
            <a:r>
              <a:rPr lang="en-US" altLang="ko-KR" dirty="0" err="1">
                <a:latin typeface="굴림" charset="-127"/>
                <a:ea typeface="굴림" charset="-127"/>
              </a:rPr>
              <a:t>UniCode</a:t>
            </a:r>
            <a:r>
              <a:rPr lang="en-US" altLang="ko-KR" dirty="0">
                <a:latin typeface="굴림" charset="-127"/>
                <a:ea typeface="굴림" charset="-127"/>
              </a:rPr>
              <a:t>(16bit)</a:t>
            </a:r>
            <a:r>
              <a:rPr lang="ko-KR" altLang="en-US">
                <a:latin typeface="굴림" charset="-127"/>
                <a:ea typeface="굴림" charset="-127"/>
              </a:rPr>
              <a:t>등 변환합니다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426D9C"/>
              </a:buClr>
              <a:buSzPct val="120000"/>
              <a:buFont typeface="Wingdings 2" pitchFamily="18" charset="2"/>
              <a:buNone/>
              <a:tabLst/>
              <a:defRPr/>
            </a:pPr>
            <a:r>
              <a:rPr lang="ko-KR" altLang="en-US" dirty="0" err="1">
                <a:latin typeface="굴림" charset="-127"/>
                <a:ea typeface="굴림" charset="-127"/>
              </a:rPr>
              <a:t>두번째</a:t>
            </a:r>
            <a:r>
              <a:rPr lang="ko-KR" altLang="en-US" dirty="0">
                <a:latin typeface="굴림" charset="-127"/>
                <a:ea typeface="굴림" charset="-127"/>
              </a:rPr>
              <a:t> 기능은</a:t>
            </a:r>
            <a:r>
              <a:rPr lang="ko-KR" altLang="en-US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dirty="0">
                <a:latin typeface="굴림" charset="-127"/>
                <a:ea typeface="굴림" charset="-127"/>
              </a:rPr>
              <a:t> </a:t>
            </a:r>
            <a:r>
              <a:rPr lang="en-US" altLang="ko-KR" dirty="0">
                <a:latin typeface="굴림" charset="-127"/>
                <a:ea typeface="굴림" charset="-127"/>
              </a:rPr>
              <a:t>Data </a:t>
            </a:r>
            <a:r>
              <a:rPr lang="ko-KR" altLang="en-US">
                <a:latin typeface="굴림" charset="-127"/>
                <a:ea typeface="굴림" charset="-127"/>
              </a:rPr>
              <a:t>전송 효율을 높이기 위해  </a:t>
            </a:r>
            <a:r>
              <a:rPr lang="en-US" altLang="ko-KR" dirty="0">
                <a:latin typeface="굴림" charset="-127"/>
                <a:ea typeface="굴림" charset="-127"/>
              </a:rPr>
              <a:t>JPEG, GIF, MPEG</a:t>
            </a:r>
            <a:r>
              <a:rPr lang="ko-KR" altLang="en-US">
                <a:latin typeface="굴림" charset="-127"/>
                <a:ea typeface="굴림" charset="-127"/>
              </a:rPr>
              <a:t>으로 이미지를 압축 수행하며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마지막 </a:t>
            </a:r>
            <a:r>
              <a:rPr lang="ko-KR" altLang="en-US" dirty="0" err="1">
                <a:latin typeface="굴림" charset="-127"/>
                <a:ea typeface="굴림" charset="-127"/>
              </a:rPr>
              <a:t>세번째</a:t>
            </a:r>
            <a:r>
              <a:rPr lang="ko-KR" altLang="en-US" dirty="0">
                <a:latin typeface="굴림" charset="-127"/>
                <a:ea typeface="굴림" charset="-127"/>
              </a:rPr>
              <a:t> 기능은 보안을 위해 암호화를 수행 합니다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 </a:t>
            </a:r>
          </a:p>
        </p:txBody>
      </p:sp>
      <p:sp>
        <p:nvSpPr>
          <p:cNvPr id="334852" name="Rectangle 7"/>
          <p:cNvSpPr>
            <a:spLocks noChangeArrowheads="1"/>
          </p:cNvSpPr>
          <p:nvPr/>
        </p:nvSpPr>
        <p:spPr bwMode="auto">
          <a:xfrm>
            <a:off x="1457325" y="6486525"/>
            <a:ext cx="1066800" cy="520700"/>
          </a:xfrm>
          <a:prstGeom prst="rect">
            <a:avLst/>
          </a:prstGeom>
          <a:solidFill>
            <a:srgbClr val="FF99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66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eaLnBrk="0" hangingPunct="0">
              <a:lnSpc>
                <a:spcPct val="100000"/>
              </a:lnSpc>
              <a:buFontTx/>
              <a:buNone/>
            </a:pPr>
            <a:r>
              <a:rPr lang="ko-KR" altLang="en-US" sz="140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암호화방식</a:t>
            </a:r>
          </a:p>
        </p:txBody>
      </p:sp>
      <p:sp>
        <p:nvSpPr>
          <p:cNvPr id="334853" name="Rectangle 8"/>
          <p:cNvSpPr>
            <a:spLocks noChangeArrowheads="1"/>
          </p:cNvSpPr>
          <p:nvPr/>
        </p:nvSpPr>
        <p:spPr bwMode="auto">
          <a:xfrm>
            <a:off x="2606675" y="6486525"/>
            <a:ext cx="854075" cy="520700"/>
          </a:xfrm>
          <a:prstGeom prst="rect">
            <a:avLst/>
          </a:prstGeom>
          <a:solidFill>
            <a:srgbClr val="CC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C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eaLnBrk="0" hangingPunct="0">
              <a:lnSpc>
                <a:spcPct val="100000"/>
              </a:lnSpc>
              <a:buFontTx/>
              <a:buNone/>
            </a:pPr>
            <a:r>
              <a:rPr lang="ko-KR" altLang="en-US" sz="140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압축방식</a:t>
            </a:r>
          </a:p>
        </p:txBody>
      </p:sp>
      <p:sp>
        <p:nvSpPr>
          <p:cNvPr id="334854" name="Rectangle 9"/>
          <p:cNvSpPr>
            <a:spLocks noChangeArrowheads="1"/>
          </p:cNvSpPr>
          <p:nvPr/>
        </p:nvSpPr>
        <p:spPr bwMode="auto">
          <a:xfrm>
            <a:off x="3533775" y="6486525"/>
            <a:ext cx="1771650" cy="520700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Data</a:t>
            </a:r>
          </a:p>
        </p:txBody>
      </p:sp>
      <p:sp>
        <p:nvSpPr>
          <p:cNvPr id="334855" name="Line 10"/>
          <p:cNvSpPr>
            <a:spLocks noChangeShapeType="1"/>
          </p:cNvSpPr>
          <p:nvPr/>
        </p:nvSpPr>
        <p:spPr bwMode="auto">
          <a:xfrm>
            <a:off x="1457325" y="7197725"/>
            <a:ext cx="2003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4856" name="Rectangle 11"/>
          <p:cNvSpPr>
            <a:spLocks noChangeArrowheads="1"/>
          </p:cNvSpPr>
          <p:nvPr/>
        </p:nvSpPr>
        <p:spPr bwMode="auto">
          <a:xfrm>
            <a:off x="1755775" y="7299325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lnSpc>
                <a:spcPct val="100000"/>
              </a:lnSpc>
              <a:buFontTx/>
              <a:buNone/>
            </a:pPr>
            <a:r>
              <a:rPr lang="ko-KR" altLang="en-US" sz="1800" b="0">
                <a:latin typeface="Arial" charset="0"/>
                <a:ea typeface="돋움" pitchFamily="50" charset="-127"/>
              </a:rPr>
              <a:t>헤더</a:t>
            </a:r>
            <a:r>
              <a:rPr lang="en-US" altLang="ko-KR" sz="1800" b="0">
                <a:latin typeface="Arial" charset="0"/>
                <a:ea typeface="돋움" pitchFamily="50" charset="-127"/>
              </a:rPr>
              <a:t>(header)</a:t>
            </a:r>
          </a:p>
        </p:txBody>
      </p:sp>
      <p:pic>
        <p:nvPicPr>
          <p:cNvPr id="334857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4858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3378689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87C0B-98AC-48F0-AC15-515DB05D1DC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660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87C0B-98AC-48F0-AC15-515DB05D1DC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067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4E67F-85FB-4121-9501-D8978017219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03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∙Preamble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- 7byte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길이를 갖고 있으며 송수신 시스템 간의 동기화에 사용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프레임의 </a:t>
            </a: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시작을 나타내는 용도로 사용</a:t>
            </a: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SFD (Start Frame Delimiter)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- 10101011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값을 가지며 바로 뒤에 실제 프레임 필드 값이 위치</a:t>
            </a:r>
            <a:endParaRPr lang="en-US" altLang="ko-KR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Destination Address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- 6byte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길이로 목적지 시스템의 하드웨어 주소를 나타냄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앞의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부분은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NIC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제조회사를 의미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뒤의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부분은 해당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NIC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고유 번호를 의미</a:t>
            </a: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Source Address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 </a:t>
            </a: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시스템의 하드웨어 주소를 나타냄</a:t>
            </a: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Length or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 Field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길이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유형 필드는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의미 중 하나를 의미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 </a:t>
            </a: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값이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1518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보다 작으면 데이터 부분의 길이를 표현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- 1536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보다 크면 상위 계층의 프로토콜을 의미</a:t>
            </a:r>
            <a:endParaRPr lang="en-US" altLang="ko-KR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Data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상위 </a:t>
            </a:r>
            <a:r>
              <a:rPr lang="ko-KR" altLang="en-US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 프로토콜에서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Encapsulation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된 데이터 부분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최소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46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최대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1500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</a:t>
            </a:r>
          </a:p>
          <a:p>
            <a:pPr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∙ CRC</a:t>
            </a:r>
          </a:p>
          <a:p>
            <a:pPr marL="88820" lvl="1">
              <a:defRPr/>
            </a:pP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Preamble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 </a:t>
            </a:r>
            <a:r>
              <a:rPr lang="en-US" altLang="ko-KR" sz="10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SFD</a:t>
            </a:r>
            <a:r>
              <a:rPr lang="ko-KR" altLang="en-US" sz="10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부분을 제외한 유효한 프레임의 오류 검사를 위해 사용</a:t>
            </a:r>
            <a:endParaRPr lang="en-US" altLang="ko-KR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defRPr/>
            </a:pPr>
            <a:endParaRPr lang="ko-KR" altLang="en-US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defRPr/>
            </a:pPr>
            <a:endParaRPr lang="ko-KR" altLang="en-US" sz="10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464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23061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ko-KR" dirty="0"/>
              <a:t>ARP Request</a:t>
            </a:r>
            <a:r>
              <a:rPr lang="ko-KR" altLang="en-US"/>
              <a:t>는 </a:t>
            </a:r>
            <a:r>
              <a:rPr lang="en-US" altLang="ko-KR" dirty="0"/>
              <a:t>Broadcast</a:t>
            </a:r>
            <a:r>
              <a:rPr lang="ko-KR" altLang="en-US"/>
              <a:t>로 전송된다</a:t>
            </a:r>
            <a:r>
              <a:rPr lang="en-US" altLang="ko-KR" dirty="0"/>
              <a:t>. Broadcast</a:t>
            </a:r>
            <a:r>
              <a:rPr lang="ko-KR" altLang="en-US"/>
              <a:t>는 같은 </a:t>
            </a:r>
            <a:r>
              <a:rPr lang="en-US" altLang="ko-KR" dirty="0"/>
              <a:t>Network</a:t>
            </a:r>
            <a:r>
              <a:rPr lang="ko-KR" altLang="en-US"/>
              <a:t>에 있는 모든 장비와 모든 사용자에게 전달되는 특징이 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ko-KR" dirty="0"/>
              <a:t>    * </a:t>
            </a:r>
            <a:r>
              <a:rPr lang="ko-KR" altLang="en-US"/>
              <a:t> </a:t>
            </a:r>
            <a:r>
              <a:rPr lang="en-US" altLang="ko-KR" dirty="0"/>
              <a:t>Broadcast</a:t>
            </a:r>
            <a:r>
              <a:rPr lang="ko-KR" altLang="en-US"/>
              <a:t>가 많으면 </a:t>
            </a:r>
            <a:r>
              <a:rPr lang="en-US" altLang="ko-KR" dirty="0"/>
              <a:t>CPU </a:t>
            </a:r>
            <a:r>
              <a:rPr lang="ko-KR" altLang="en-US"/>
              <a:t>사용량이 증가되어 전체 장비의 성능 저하가 발생된다</a:t>
            </a:r>
            <a:r>
              <a:rPr lang="en-US" altLang="ko-KR" dirty="0"/>
              <a:t>.</a:t>
            </a:r>
          </a:p>
          <a:p>
            <a:pPr eaLnBrk="1" hangingPunct="1">
              <a:defRPr/>
            </a:pPr>
            <a:r>
              <a:rPr lang="en-US" altLang="ko-KR" dirty="0"/>
              <a:t>Broadcast IP </a:t>
            </a:r>
            <a:r>
              <a:rPr lang="ko-KR" altLang="en-US"/>
              <a:t>주소 </a:t>
            </a:r>
            <a:r>
              <a:rPr lang="en-US" altLang="ko-KR" dirty="0"/>
              <a:t>: 255.255.255.255</a:t>
            </a:r>
          </a:p>
          <a:p>
            <a:pPr eaLnBrk="1" hangingPunct="1">
              <a:defRPr/>
            </a:pPr>
            <a:r>
              <a:rPr lang="en-US" altLang="ko-KR" dirty="0"/>
              <a:t>Broadcast MAC </a:t>
            </a:r>
            <a:r>
              <a:rPr lang="ko-KR" altLang="en-US"/>
              <a:t>주소 </a:t>
            </a:r>
            <a:r>
              <a:rPr lang="en-US" altLang="ko-KR" dirty="0"/>
              <a:t>:</a:t>
            </a:r>
            <a:r>
              <a:rPr lang="ko-KR" altLang="en-US"/>
              <a:t> </a:t>
            </a:r>
            <a:r>
              <a:rPr lang="en-US" altLang="ko-KR" dirty="0" err="1"/>
              <a:t>ffff.ffff.ffff.ffff</a:t>
            </a:r>
            <a:endParaRPr lang="en-US" altLang="ko-KR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62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fld id="{0DCF3584-7247-45F7-BEAC-9F4710CF68A6}" type="slidenum">
              <a:rPr lang="en-US" altLang="ko-KR" sz="9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/>
              <a:t>84</a:t>
            </a:fld>
            <a:endParaRPr lang="en-US" altLang="ko-KR" sz="90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1557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83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fld id="{B2CA0E52-C088-4A19-8267-D8D0D7769B5B}" type="slidenum">
              <a:rPr lang="en-US" altLang="ko-KR" sz="9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/>
              <a:t>85</a:t>
            </a:fld>
            <a:endParaRPr lang="en-US" altLang="ko-KR" sz="90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919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altLang="ko-KR" dirty="0"/>
              <a:t>ARP Request</a:t>
            </a:r>
            <a:r>
              <a:rPr lang="ko-KR" altLang="en-US"/>
              <a:t>는 </a:t>
            </a:r>
            <a:r>
              <a:rPr lang="en-US" altLang="ko-KR" dirty="0"/>
              <a:t>Broadcast</a:t>
            </a:r>
            <a:r>
              <a:rPr lang="ko-KR" altLang="en-US"/>
              <a:t>로 전송된다</a:t>
            </a:r>
            <a:r>
              <a:rPr lang="en-US" altLang="ko-KR" dirty="0"/>
              <a:t>. Broadcast</a:t>
            </a:r>
            <a:r>
              <a:rPr lang="ko-KR" altLang="en-US"/>
              <a:t>는 같은 </a:t>
            </a:r>
            <a:r>
              <a:rPr lang="en-US" altLang="ko-KR" dirty="0"/>
              <a:t>Network</a:t>
            </a:r>
            <a:r>
              <a:rPr lang="ko-KR" altLang="en-US"/>
              <a:t>에 있는 모든 장비와 모든 사용자에게 전달되는 특징이 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ko-KR" dirty="0"/>
              <a:t>    * </a:t>
            </a:r>
            <a:r>
              <a:rPr lang="ko-KR" altLang="en-US"/>
              <a:t> </a:t>
            </a:r>
            <a:r>
              <a:rPr lang="en-US" altLang="ko-KR" dirty="0"/>
              <a:t>Broadcast</a:t>
            </a:r>
            <a:r>
              <a:rPr lang="ko-KR" altLang="en-US"/>
              <a:t>가 많으면 </a:t>
            </a:r>
            <a:r>
              <a:rPr lang="en-US" altLang="ko-KR" dirty="0"/>
              <a:t>CPU </a:t>
            </a:r>
            <a:r>
              <a:rPr lang="ko-KR" altLang="en-US"/>
              <a:t>사용량이 증가되어 전체 장비의 성능 저하가 발생된다</a:t>
            </a:r>
            <a:r>
              <a:rPr lang="en-US" altLang="ko-KR" dirty="0"/>
              <a:t>.</a:t>
            </a:r>
          </a:p>
          <a:p>
            <a:pPr eaLnBrk="1" hangingPunct="1">
              <a:defRPr/>
            </a:pPr>
            <a:r>
              <a:rPr lang="en-US" altLang="ko-KR" dirty="0"/>
              <a:t>Broadcast IP </a:t>
            </a:r>
            <a:r>
              <a:rPr lang="ko-KR" altLang="en-US"/>
              <a:t>주소 </a:t>
            </a:r>
            <a:r>
              <a:rPr lang="en-US" altLang="ko-KR" dirty="0"/>
              <a:t>: 255.255.255.255</a:t>
            </a:r>
          </a:p>
          <a:p>
            <a:pPr eaLnBrk="1" hangingPunct="1">
              <a:defRPr/>
            </a:pPr>
            <a:r>
              <a:rPr lang="en-US" altLang="ko-KR" dirty="0"/>
              <a:t>Broadcast MAC </a:t>
            </a:r>
            <a:r>
              <a:rPr lang="ko-KR" altLang="en-US"/>
              <a:t>주소 </a:t>
            </a:r>
            <a:r>
              <a:rPr lang="en-US" altLang="ko-KR" dirty="0"/>
              <a:t>:</a:t>
            </a:r>
            <a:r>
              <a:rPr lang="ko-KR" altLang="en-US"/>
              <a:t> </a:t>
            </a:r>
            <a:r>
              <a:rPr lang="en-US" altLang="ko-KR" dirty="0" err="1"/>
              <a:t>ffff.ffff.ffff.ffff</a:t>
            </a:r>
            <a:endParaRPr lang="en-US" altLang="ko-KR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62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fld id="{0DCF3584-7247-45F7-BEAC-9F4710CF68A6}" type="slidenum">
              <a:rPr lang="en-US" altLang="ko-KR" sz="9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/>
              <a:t>86</a:t>
            </a:fld>
            <a:endParaRPr lang="en-US" altLang="ko-KR" sz="90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06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60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E5A4-37AC-0E6D-3853-F0BF932B8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6FC7AC-2D57-E854-8FBE-6E345A8E5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02E5E3-4D81-DE6B-8CCA-E263E769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3C76B-7F75-354A-FF65-010E82971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35875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876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3587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5</a:t>
            </a:r>
            <a:r>
              <a:rPr lang="ko-KR" altLang="en-US">
                <a:latin typeface="굴림" charset="-127"/>
                <a:ea typeface="굴림" charset="-127"/>
              </a:rPr>
              <a:t>계층을 세션층이라하며</a:t>
            </a:r>
            <a:r>
              <a:rPr lang="en-US" altLang="ko-KR" dirty="0">
                <a:latin typeface="굴림" charset="-127"/>
                <a:ea typeface="굴림" charset="-127"/>
              </a:rPr>
              <a:t>, 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의 사전적인 의미는 여러 가지 있지만</a:t>
            </a:r>
            <a:r>
              <a:rPr lang="en-US" altLang="ko-KR" dirty="0">
                <a:latin typeface="굴림" charset="-127"/>
                <a:ea typeface="굴림" charset="-127"/>
              </a:rPr>
              <a:t>, Data </a:t>
            </a:r>
            <a:r>
              <a:rPr lang="ko-KR" altLang="en-US">
                <a:latin typeface="굴림" charset="-127"/>
                <a:ea typeface="굴림" charset="-127"/>
              </a:rPr>
              <a:t>통신에서 가장 적합한 의미는 </a:t>
            </a:r>
            <a:r>
              <a:rPr lang="ko-KR" altLang="en-US">
                <a:latin typeface="Arial" charset="0"/>
                <a:ea typeface="굴림" charset="-127"/>
              </a:rPr>
              <a:t>“</a:t>
            </a:r>
            <a:r>
              <a:rPr lang="ko-KR" altLang="en-US">
                <a:latin typeface="굴림" charset="-127"/>
                <a:ea typeface="굴림" charset="-127"/>
              </a:rPr>
              <a:t>대화</a:t>
            </a:r>
            <a:r>
              <a:rPr lang="ko-KR" altLang="en-US">
                <a:latin typeface="Arial" charset="0"/>
                <a:ea typeface="굴림" charset="-127"/>
              </a:rPr>
              <a:t>”입니다</a:t>
            </a:r>
            <a:r>
              <a:rPr lang="en-US" altLang="ko-KR" dirty="0">
                <a:latin typeface="Arial" charset="0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Arial" charset="0"/>
                <a:ea typeface="굴림" charset="-127"/>
              </a:rPr>
              <a:t>즉</a:t>
            </a:r>
            <a:r>
              <a:rPr lang="en-US" altLang="ko-KR" dirty="0">
                <a:latin typeface="Arial" charset="0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대화란 혼자서 하는 말이 아닌 반드시 그 대상이 존재하고 그 대상과 정보를 주고 받는 행위로써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PC</a:t>
            </a:r>
            <a:r>
              <a:rPr lang="ko-KR" altLang="en-US">
                <a:latin typeface="굴림" charset="-127"/>
                <a:ea typeface="굴림" charset="-127"/>
              </a:rPr>
              <a:t>와 같은 통신 단말기인 </a:t>
            </a:r>
            <a:r>
              <a:rPr lang="en-US" altLang="ko-KR" dirty="0">
                <a:latin typeface="굴림" charset="-127"/>
                <a:ea typeface="굴림" charset="-127"/>
              </a:rPr>
              <a:t>Host</a:t>
            </a:r>
            <a:r>
              <a:rPr lang="ko-KR" altLang="en-US">
                <a:latin typeface="굴림" charset="-127"/>
                <a:ea typeface="굴림" charset="-127"/>
              </a:rPr>
              <a:t>와 </a:t>
            </a:r>
            <a:r>
              <a:rPr lang="en-US" altLang="ko-KR" dirty="0">
                <a:latin typeface="굴림" charset="-127"/>
                <a:ea typeface="굴림" charset="-127"/>
              </a:rPr>
              <a:t>Host </a:t>
            </a:r>
            <a:r>
              <a:rPr lang="ko-KR" altLang="en-US">
                <a:latin typeface="굴림" charset="-127"/>
                <a:ea typeface="굴림" charset="-127"/>
              </a:rPr>
              <a:t>사이에서 각 </a:t>
            </a:r>
            <a:r>
              <a:rPr lang="en-US" altLang="ko-KR" dirty="0">
                <a:latin typeface="굴림" charset="-127"/>
                <a:ea typeface="굴림" charset="-127"/>
              </a:rPr>
              <a:t>Application </a:t>
            </a:r>
            <a:r>
              <a:rPr lang="ko-KR" altLang="en-US">
                <a:latin typeface="굴림" charset="-127"/>
                <a:ea typeface="굴림" charset="-127"/>
              </a:rPr>
              <a:t>사이의 연결을 </a:t>
            </a: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이 확립</a:t>
            </a:r>
            <a:r>
              <a:rPr lang="en-US" altLang="ko-KR" dirty="0">
                <a:latin typeface="굴림" charset="-127"/>
                <a:ea typeface="굴림" charset="-127"/>
              </a:rPr>
              <a:t>(Established)</a:t>
            </a:r>
            <a:r>
              <a:rPr lang="ko-KR" altLang="en-US">
                <a:latin typeface="굴림" charset="-127"/>
                <a:ea typeface="굴림" charset="-127"/>
              </a:rPr>
              <a:t>되었다고 말하며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이 끊어지지 않고 유지된 상태를 하나의 </a:t>
            </a: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이라고</a:t>
            </a:r>
            <a:r>
              <a:rPr lang="ko-KR" altLang="en-US" baseline="0">
                <a:latin typeface="굴림" charset="-127"/>
                <a:ea typeface="굴림" charset="-127"/>
              </a:rPr>
              <a:t> 합니다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사용자의 요청에 의해 </a:t>
            </a: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이 요청</a:t>
            </a:r>
            <a:r>
              <a:rPr lang="en-US" altLang="ko-KR" dirty="0">
                <a:latin typeface="굴림" charset="-127"/>
                <a:ea typeface="굴림" charset="-127"/>
              </a:rPr>
              <a:t>(Client </a:t>
            </a:r>
            <a:r>
              <a:rPr lang="ko-KR" altLang="en-US">
                <a:latin typeface="굴림" charset="-127"/>
                <a:ea typeface="굴림" charset="-127"/>
              </a:rPr>
              <a:t>입장</a:t>
            </a:r>
            <a:r>
              <a:rPr lang="en-US" altLang="ko-KR" dirty="0">
                <a:latin typeface="굴림" charset="-127"/>
                <a:ea typeface="굴림" charset="-127"/>
              </a:rPr>
              <a:t>)</a:t>
            </a:r>
            <a:r>
              <a:rPr lang="ko-KR" altLang="en-US">
                <a:latin typeface="굴림" charset="-127"/>
                <a:ea typeface="굴림" charset="-127"/>
              </a:rPr>
              <a:t>되고 수락</a:t>
            </a:r>
            <a:r>
              <a:rPr lang="en-US" altLang="ko-KR" dirty="0">
                <a:latin typeface="굴림" charset="-127"/>
                <a:ea typeface="굴림" charset="-127"/>
              </a:rPr>
              <a:t>(Server </a:t>
            </a:r>
            <a:r>
              <a:rPr lang="ko-KR" altLang="en-US">
                <a:latin typeface="굴림" charset="-127"/>
                <a:ea typeface="굴림" charset="-127"/>
              </a:rPr>
              <a:t>입장</a:t>
            </a:r>
            <a:r>
              <a:rPr lang="en-US" altLang="ko-KR" dirty="0">
                <a:latin typeface="굴림" charset="-127"/>
                <a:ea typeface="굴림" charset="-127"/>
              </a:rPr>
              <a:t>)</a:t>
            </a:r>
            <a:r>
              <a:rPr lang="ko-KR" altLang="en-US">
                <a:latin typeface="굴림" charset="-127"/>
                <a:ea typeface="굴림" charset="-127"/>
              </a:rPr>
              <a:t>되어 연결이 형성되며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사용자의 요청에 의해 </a:t>
            </a:r>
            <a:r>
              <a:rPr lang="en-US" altLang="ko-KR" dirty="0">
                <a:latin typeface="굴림" charset="-127"/>
                <a:ea typeface="굴림" charset="-127"/>
              </a:rPr>
              <a:t>Session</a:t>
            </a:r>
            <a:r>
              <a:rPr lang="ko-KR" altLang="en-US">
                <a:latin typeface="굴림" charset="-127"/>
                <a:ea typeface="굴림" charset="-127"/>
              </a:rPr>
              <a:t>이 종결됩니다</a:t>
            </a:r>
            <a:r>
              <a:rPr lang="en-US" altLang="ko-KR" dirty="0">
                <a:latin typeface="굴림" charset="-127"/>
                <a:ea typeface="굴림" charset="-127"/>
              </a:rPr>
              <a:t>.</a:t>
            </a:r>
          </a:p>
        </p:txBody>
      </p:sp>
      <p:pic>
        <p:nvPicPr>
          <p:cNvPr id="33587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6634163"/>
            <a:ext cx="71755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5879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6796088"/>
            <a:ext cx="4873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880" name="Text Box 8"/>
          <p:cNvSpPr txBox="1">
            <a:spLocks noChangeArrowheads="1"/>
          </p:cNvSpPr>
          <p:nvPr/>
        </p:nvSpPr>
        <p:spPr bwMode="auto">
          <a:xfrm>
            <a:off x="2073275" y="7183438"/>
            <a:ext cx="6937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FTP Client</a:t>
            </a:r>
          </a:p>
        </p:txBody>
      </p:sp>
      <p:sp>
        <p:nvSpPr>
          <p:cNvPr id="335881" name="Text Box 9"/>
          <p:cNvSpPr txBox="1">
            <a:spLocks noChangeArrowheads="1"/>
          </p:cNvSpPr>
          <p:nvPr/>
        </p:nvSpPr>
        <p:spPr bwMode="auto">
          <a:xfrm>
            <a:off x="4217988" y="7627938"/>
            <a:ext cx="63658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FTP Server without Web Service</a:t>
            </a:r>
          </a:p>
        </p:txBody>
      </p:sp>
      <p:pic>
        <p:nvPicPr>
          <p:cNvPr id="335882" name="Picture 1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7612063"/>
            <a:ext cx="71755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883" name="Text Box 11"/>
          <p:cNvSpPr txBox="1">
            <a:spLocks noChangeArrowheads="1"/>
          </p:cNvSpPr>
          <p:nvPr/>
        </p:nvSpPr>
        <p:spPr bwMode="auto">
          <a:xfrm>
            <a:off x="2060575" y="8224838"/>
            <a:ext cx="6937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HTTP Client</a:t>
            </a:r>
          </a:p>
        </p:txBody>
      </p:sp>
      <p:sp>
        <p:nvSpPr>
          <p:cNvPr id="335884" name="Line 12"/>
          <p:cNvSpPr>
            <a:spLocks noChangeShapeType="1"/>
          </p:cNvSpPr>
          <p:nvPr/>
        </p:nvSpPr>
        <p:spPr bwMode="auto">
          <a:xfrm>
            <a:off x="3051175" y="6851650"/>
            <a:ext cx="10541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85" name="Line 13"/>
          <p:cNvSpPr>
            <a:spLocks noChangeShapeType="1"/>
          </p:cNvSpPr>
          <p:nvPr/>
        </p:nvSpPr>
        <p:spPr bwMode="auto">
          <a:xfrm>
            <a:off x="3025775" y="7080250"/>
            <a:ext cx="10795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86" name="Line 14"/>
          <p:cNvSpPr>
            <a:spLocks noChangeShapeType="1"/>
          </p:cNvSpPr>
          <p:nvPr/>
        </p:nvSpPr>
        <p:spPr bwMode="auto">
          <a:xfrm flipV="1">
            <a:off x="3030538" y="7537450"/>
            <a:ext cx="1074737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87" name="Line 15"/>
          <p:cNvSpPr>
            <a:spLocks noChangeShapeType="1"/>
          </p:cNvSpPr>
          <p:nvPr/>
        </p:nvSpPr>
        <p:spPr bwMode="auto">
          <a:xfrm flipV="1">
            <a:off x="3030538" y="7753350"/>
            <a:ext cx="107473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88" name="Oval 16"/>
          <p:cNvSpPr>
            <a:spLocks noChangeArrowheads="1"/>
          </p:cNvSpPr>
          <p:nvPr/>
        </p:nvSpPr>
        <p:spPr bwMode="auto">
          <a:xfrm>
            <a:off x="3470275" y="7092950"/>
            <a:ext cx="190500" cy="190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89" name="Line 17"/>
          <p:cNvSpPr>
            <a:spLocks noChangeShapeType="1"/>
          </p:cNvSpPr>
          <p:nvPr/>
        </p:nvSpPr>
        <p:spPr bwMode="auto">
          <a:xfrm flipH="1">
            <a:off x="3508375" y="7778750"/>
            <a:ext cx="15240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90" name="Line 18"/>
          <p:cNvSpPr>
            <a:spLocks noChangeShapeType="1"/>
          </p:cNvSpPr>
          <p:nvPr/>
        </p:nvSpPr>
        <p:spPr bwMode="auto">
          <a:xfrm>
            <a:off x="3508375" y="7804150"/>
            <a:ext cx="1905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335891" name="Text Box 19"/>
          <p:cNvSpPr txBox="1">
            <a:spLocks noChangeArrowheads="1"/>
          </p:cNvSpPr>
          <p:nvPr/>
        </p:nvSpPr>
        <p:spPr bwMode="auto">
          <a:xfrm>
            <a:off x="3251200" y="7221538"/>
            <a:ext cx="6937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Session </a:t>
            </a:r>
            <a:r>
              <a:rPr lang="ko-KR" altLang="en-US" sz="1000"/>
              <a:t>연결</a:t>
            </a:r>
          </a:p>
        </p:txBody>
      </p:sp>
      <p:sp>
        <p:nvSpPr>
          <p:cNvPr id="335892" name="Text Box 20"/>
          <p:cNvSpPr txBox="1">
            <a:spLocks noChangeArrowheads="1"/>
          </p:cNvSpPr>
          <p:nvPr/>
        </p:nvSpPr>
        <p:spPr bwMode="auto">
          <a:xfrm>
            <a:off x="3251200" y="8034338"/>
            <a:ext cx="6937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Session </a:t>
            </a:r>
            <a:r>
              <a:rPr lang="ko-KR" altLang="en-US" sz="1000"/>
              <a:t>연결 안됨</a:t>
            </a:r>
          </a:p>
        </p:txBody>
      </p:sp>
    </p:spTree>
    <p:extLst>
      <p:ext uri="{BB962C8B-B14F-4D97-AF65-F5344CB8AC3E}">
        <p14:creationId xmlns:p14="http://schemas.microsoft.com/office/powerpoint/2010/main" val="1033015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52463" y="736600"/>
            <a:ext cx="5684837" cy="4264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1514" y="5420182"/>
            <a:ext cx="5452110" cy="39161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조회하는 과정은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ARP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캐시를 조회 후 캐시에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검색하지 못할 경우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이용하여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부분에 해당 주소를 채워 넣는다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  <a:endParaRPr lang="ko-KR" altLang="en-US" sz="1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3689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4</a:t>
            </a:r>
            <a:r>
              <a:rPr lang="ko-KR" altLang="en-US">
                <a:latin typeface="굴림" charset="-127"/>
                <a:ea typeface="굴림" charset="-127"/>
              </a:rPr>
              <a:t>계층인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en-US" altLang="ko-KR" dirty="0">
                <a:latin typeface="굴림" charset="-127"/>
                <a:ea typeface="굴림" charset="-127"/>
              </a:rPr>
              <a:t>Transport Layer</a:t>
            </a:r>
            <a:r>
              <a:rPr lang="ko-KR" altLang="en-US">
                <a:latin typeface="굴림" charset="-127"/>
                <a:ea typeface="굴림" charset="-127"/>
              </a:rPr>
              <a:t>는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각각의 </a:t>
            </a:r>
            <a:r>
              <a:rPr lang="en-US" altLang="ko-KR" dirty="0">
                <a:latin typeface="굴림" charset="-127"/>
                <a:ea typeface="굴림" charset="-127"/>
              </a:rPr>
              <a:t>Host</a:t>
            </a:r>
            <a:r>
              <a:rPr lang="ko-KR" altLang="en-US">
                <a:latin typeface="굴림" charset="-127"/>
                <a:ea typeface="굴림" charset="-127"/>
              </a:rPr>
              <a:t>에서 실행된 </a:t>
            </a:r>
            <a:r>
              <a:rPr lang="en-US" altLang="ko-KR" dirty="0">
                <a:latin typeface="굴림" charset="-127"/>
                <a:ea typeface="굴림" charset="-127"/>
              </a:rPr>
              <a:t>Application </a:t>
            </a:r>
            <a:r>
              <a:rPr lang="ko-KR" altLang="en-US">
                <a:latin typeface="굴림" charset="-127"/>
                <a:ea typeface="굴림" charset="-127"/>
              </a:rPr>
              <a:t>사이의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논리적인 통로를 제공하고 신뢰성 있는 전송을 담당하는 층으로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대표적인 프로토콜로 </a:t>
            </a:r>
            <a:r>
              <a:rPr lang="en-US" altLang="ko-KR" dirty="0">
                <a:latin typeface="굴림" charset="-127"/>
                <a:ea typeface="굴림" charset="-127"/>
              </a:rPr>
              <a:t>TCP</a:t>
            </a:r>
            <a:r>
              <a:rPr lang="ko-KR" altLang="en-US">
                <a:latin typeface="굴림" charset="-127"/>
                <a:ea typeface="굴림" charset="-127"/>
              </a:rPr>
              <a:t>와 </a:t>
            </a:r>
            <a:r>
              <a:rPr lang="en-US" altLang="ko-KR" dirty="0">
                <a:latin typeface="굴림" charset="-127"/>
                <a:ea typeface="굴림" charset="-127"/>
              </a:rPr>
              <a:t>UDP</a:t>
            </a:r>
            <a:r>
              <a:rPr lang="ko-KR" altLang="en-US">
                <a:latin typeface="굴림" charset="-127"/>
                <a:ea typeface="굴림" charset="-127"/>
              </a:rPr>
              <a:t>가 있습니다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차후에 </a:t>
            </a:r>
            <a:r>
              <a:rPr lang="en-US" altLang="ko-KR" dirty="0">
                <a:latin typeface="굴림" charset="-127"/>
                <a:ea typeface="굴림" charset="-127"/>
              </a:rPr>
              <a:t>TCP</a:t>
            </a:r>
            <a:r>
              <a:rPr lang="ko-KR" altLang="en-US">
                <a:latin typeface="굴림" charset="-127"/>
                <a:ea typeface="굴림" charset="-127"/>
              </a:rPr>
              <a:t>와 </a:t>
            </a:r>
            <a:r>
              <a:rPr lang="en-US" altLang="ko-KR" dirty="0">
                <a:latin typeface="굴림" charset="-127"/>
                <a:ea typeface="굴림" charset="-127"/>
              </a:rPr>
              <a:t>UDP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기능을 설명하면서 </a:t>
            </a:r>
            <a:r>
              <a:rPr lang="en-US" altLang="ko-KR" baseline="0" dirty="0">
                <a:latin typeface="굴림" charset="-127"/>
                <a:ea typeface="굴림" charset="-127"/>
              </a:rPr>
              <a:t>4</a:t>
            </a:r>
            <a:r>
              <a:rPr lang="ko-KR" altLang="en-US" baseline="0">
                <a:latin typeface="굴림" charset="-127"/>
                <a:ea typeface="굴림" charset="-127"/>
              </a:rPr>
              <a:t>계층 기능은 상세히 설명토록 하겠습니다</a:t>
            </a:r>
            <a:r>
              <a:rPr lang="en-US" altLang="ko-KR" baseline="0" dirty="0">
                <a:latin typeface="굴림" charset="-127"/>
                <a:ea typeface="굴림" charset="-127"/>
              </a:rPr>
              <a:t>. </a:t>
            </a:r>
            <a:endParaRPr lang="en-US" altLang="ko-KR" dirty="0">
              <a:latin typeface="굴림" charset="-127"/>
              <a:ea typeface="굴림" charset="-127"/>
            </a:endParaRPr>
          </a:p>
        </p:txBody>
      </p:sp>
      <p:pic>
        <p:nvPicPr>
          <p:cNvPr id="336900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6901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211959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37923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3792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3</a:t>
            </a:r>
            <a:r>
              <a:rPr lang="ko-KR" altLang="en-US">
                <a:latin typeface="굴림" charset="-127"/>
                <a:ea typeface="굴림" charset="-127"/>
              </a:rPr>
              <a:t>계층인 </a:t>
            </a:r>
            <a:r>
              <a:rPr lang="en-US" altLang="ko-KR" dirty="0">
                <a:latin typeface="굴림" charset="-127"/>
                <a:ea typeface="굴림" charset="-127"/>
              </a:rPr>
              <a:t>network</a:t>
            </a:r>
            <a:r>
              <a:rPr lang="en-US" altLang="ko-KR" baseline="0" dirty="0">
                <a:latin typeface="굴림" charset="-127"/>
                <a:ea typeface="굴림" charset="-127"/>
              </a:rPr>
              <a:t> </a:t>
            </a:r>
            <a:r>
              <a:rPr lang="ko-KR" altLang="en-US" baseline="0">
                <a:latin typeface="굴림" charset="-127"/>
                <a:ea typeface="굴림" charset="-127"/>
              </a:rPr>
              <a:t>층은 </a:t>
            </a:r>
            <a:r>
              <a:rPr lang="en-US" altLang="ko-KR" baseline="0" dirty="0">
                <a:latin typeface="굴림" charset="-127"/>
                <a:ea typeface="굴림" charset="-127"/>
              </a:rPr>
              <a:t>IP</a:t>
            </a:r>
            <a:r>
              <a:rPr lang="ko-KR" altLang="en-US" baseline="0">
                <a:latin typeface="굴림" charset="-127"/>
                <a:ea typeface="굴림" charset="-127"/>
              </a:rPr>
              <a:t>와 같은 </a:t>
            </a:r>
            <a:r>
              <a:rPr lang="ko-KR" altLang="en-US">
                <a:latin typeface="굴림" charset="-127"/>
                <a:ea typeface="굴림" charset="-127"/>
              </a:rPr>
              <a:t>논리적인 주소를 사용하여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Network </a:t>
            </a:r>
            <a:r>
              <a:rPr lang="ko-KR" altLang="en-US">
                <a:latin typeface="굴림" charset="-127"/>
                <a:ea typeface="굴림" charset="-127"/>
              </a:rPr>
              <a:t>주소를 관리하고 최적의 경로로 사용자의 </a:t>
            </a:r>
            <a:r>
              <a:rPr lang="en-US" altLang="ko-KR" dirty="0">
                <a:latin typeface="굴림" charset="-127"/>
                <a:ea typeface="굴림" charset="-127"/>
              </a:rPr>
              <a:t>Packet</a:t>
            </a:r>
            <a:r>
              <a:rPr lang="ko-KR" altLang="en-US">
                <a:latin typeface="굴림" charset="-127"/>
                <a:ea typeface="굴림" charset="-127"/>
              </a:rPr>
              <a:t>을 전송하는 기능을 담당하는데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최적의 경로를 선정하는 작업을 </a:t>
            </a:r>
            <a:r>
              <a:rPr lang="ko-KR" altLang="en-US" dirty="0" err="1">
                <a:latin typeface="굴림" charset="-127"/>
                <a:ea typeface="굴림" charset="-127"/>
              </a:rPr>
              <a:t>라우팅합니다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endParaRPr lang="en-US" altLang="ko-KR" dirty="0">
              <a:latin typeface="굴림" charset="-127"/>
              <a:ea typeface="굴림" charset="-127"/>
            </a:endParaRPr>
          </a:p>
        </p:txBody>
      </p:sp>
      <p:grpSp>
        <p:nvGrpSpPr>
          <p:cNvPr id="337926" name="Group 27"/>
          <p:cNvGrpSpPr>
            <a:grpSpLocks/>
          </p:cNvGrpSpPr>
          <p:nvPr/>
        </p:nvGrpSpPr>
        <p:grpSpPr bwMode="auto">
          <a:xfrm>
            <a:off x="1714500" y="6175375"/>
            <a:ext cx="3367088" cy="438150"/>
            <a:chOff x="1188" y="3926"/>
            <a:chExt cx="1749" cy="228"/>
          </a:xfrm>
        </p:grpSpPr>
        <p:sp>
          <p:nvSpPr>
            <p:cNvPr id="732181" name="Rectangle 21"/>
            <p:cNvSpPr>
              <a:spLocks noChangeArrowheads="1"/>
            </p:cNvSpPr>
            <p:nvPr/>
          </p:nvSpPr>
          <p:spPr bwMode="auto">
            <a:xfrm>
              <a:off x="1188" y="3926"/>
              <a:ext cx="587" cy="228"/>
            </a:xfrm>
            <a:prstGeom prst="rect">
              <a:avLst/>
            </a:prstGeom>
            <a:solidFill>
              <a:schemeClr val="hlink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ko-KR" altLang="en-US" sz="1000">
                  <a:latin typeface="굴림" pitchFamily="50" charset="-127"/>
                  <a:ea typeface="굴림" pitchFamily="50" charset="-127"/>
                </a:rPr>
                <a:t>출발지 </a:t>
              </a: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IP </a:t>
              </a:r>
              <a:r>
                <a:rPr lang="ko-KR" altLang="en-US" sz="1000">
                  <a:latin typeface="굴림" pitchFamily="50" charset="-127"/>
                  <a:ea typeface="굴림" pitchFamily="50" charset="-127"/>
                </a:rPr>
                <a:t>주소</a:t>
              </a:r>
            </a:p>
          </p:txBody>
        </p:sp>
        <p:sp>
          <p:nvSpPr>
            <p:cNvPr id="732182" name="Rectangle 22"/>
            <p:cNvSpPr>
              <a:spLocks noChangeArrowheads="1"/>
            </p:cNvSpPr>
            <p:nvPr/>
          </p:nvSpPr>
          <p:spPr bwMode="auto">
            <a:xfrm>
              <a:off x="1769" y="3926"/>
              <a:ext cx="585" cy="228"/>
            </a:xfrm>
            <a:prstGeom prst="rect">
              <a:avLst/>
            </a:prstGeom>
            <a:solidFill>
              <a:srgbClr val="6699FF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ko-KR" altLang="en-US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목적지 </a:t>
              </a:r>
              <a:r>
                <a:rPr lang="en-US" altLang="ko-KR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IP </a:t>
              </a:r>
              <a:r>
                <a:rPr lang="ko-KR" altLang="en-US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주소</a:t>
              </a:r>
            </a:p>
          </p:txBody>
        </p:sp>
        <p:sp>
          <p:nvSpPr>
            <p:cNvPr id="732183" name="Rectangle 23"/>
            <p:cNvSpPr>
              <a:spLocks noChangeArrowheads="1"/>
            </p:cNvSpPr>
            <p:nvPr/>
          </p:nvSpPr>
          <p:spPr bwMode="auto">
            <a:xfrm>
              <a:off x="2350" y="3926"/>
              <a:ext cx="587" cy="228"/>
            </a:xfrm>
            <a:prstGeom prst="rect">
              <a:avLst/>
            </a:prstGeom>
            <a:solidFill>
              <a:srgbClr val="33CCCC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Data</a:t>
              </a:r>
            </a:p>
          </p:txBody>
        </p:sp>
      </p:grpSp>
      <p:grpSp>
        <p:nvGrpSpPr>
          <p:cNvPr id="337927" name="Group 28"/>
          <p:cNvGrpSpPr>
            <a:grpSpLocks/>
          </p:cNvGrpSpPr>
          <p:nvPr/>
        </p:nvGrpSpPr>
        <p:grpSpPr bwMode="auto">
          <a:xfrm>
            <a:off x="1714500" y="6794500"/>
            <a:ext cx="3367088" cy="438150"/>
            <a:chOff x="1188" y="3926"/>
            <a:chExt cx="1749" cy="228"/>
          </a:xfrm>
        </p:grpSpPr>
        <p:sp>
          <p:nvSpPr>
            <p:cNvPr id="732189" name="Rectangle 29"/>
            <p:cNvSpPr>
              <a:spLocks noChangeArrowheads="1"/>
            </p:cNvSpPr>
            <p:nvPr/>
          </p:nvSpPr>
          <p:spPr bwMode="auto">
            <a:xfrm>
              <a:off x="1188" y="3926"/>
              <a:ext cx="587" cy="228"/>
            </a:xfrm>
            <a:prstGeom prst="rect">
              <a:avLst/>
            </a:prstGeom>
            <a:solidFill>
              <a:schemeClr val="hlink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1.1.1.1</a:t>
              </a:r>
            </a:p>
          </p:txBody>
        </p:sp>
        <p:sp>
          <p:nvSpPr>
            <p:cNvPr id="732190" name="Rectangle 30"/>
            <p:cNvSpPr>
              <a:spLocks noChangeArrowheads="1"/>
            </p:cNvSpPr>
            <p:nvPr/>
          </p:nvSpPr>
          <p:spPr bwMode="auto">
            <a:xfrm>
              <a:off x="1769" y="3926"/>
              <a:ext cx="585" cy="228"/>
            </a:xfrm>
            <a:prstGeom prst="rect">
              <a:avLst/>
            </a:prstGeom>
            <a:solidFill>
              <a:srgbClr val="6699FF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2.2.2.2</a:t>
              </a:r>
            </a:p>
          </p:txBody>
        </p:sp>
        <p:sp>
          <p:nvSpPr>
            <p:cNvPr id="732191" name="Rectangle 31"/>
            <p:cNvSpPr>
              <a:spLocks noChangeArrowheads="1"/>
            </p:cNvSpPr>
            <p:nvPr/>
          </p:nvSpPr>
          <p:spPr bwMode="auto">
            <a:xfrm>
              <a:off x="2350" y="3926"/>
              <a:ext cx="587" cy="228"/>
            </a:xfrm>
            <a:prstGeom prst="rect">
              <a:avLst/>
            </a:prstGeom>
            <a:solidFill>
              <a:srgbClr val="33CCCC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Data</a:t>
              </a:r>
            </a:p>
          </p:txBody>
        </p:sp>
      </p:grpSp>
      <p:sp>
        <p:nvSpPr>
          <p:cNvPr id="337928" name="Text Box 32"/>
          <p:cNvSpPr txBox="1">
            <a:spLocks noChangeArrowheads="1"/>
          </p:cNvSpPr>
          <p:nvPr/>
        </p:nvSpPr>
        <p:spPr bwMode="auto">
          <a:xfrm>
            <a:off x="2889250" y="7423150"/>
            <a:ext cx="947738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IP Packet</a:t>
            </a:r>
            <a:r>
              <a:rPr lang="ko-KR" altLang="en-US" sz="1000"/>
              <a:t>의 예</a:t>
            </a:r>
          </a:p>
        </p:txBody>
      </p:sp>
    </p:spTree>
    <p:extLst>
      <p:ext uri="{BB962C8B-B14F-4D97-AF65-F5344CB8AC3E}">
        <p14:creationId xmlns:p14="http://schemas.microsoft.com/office/powerpoint/2010/main" val="253532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sp>
        <p:nvSpPr>
          <p:cNvPr id="3389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2</a:t>
            </a:r>
            <a:r>
              <a:rPr lang="ko-KR" altLang="en-US">
                <a:latin typeface="굴림" charset="-127"/>
                <a:ea typeface="굴림" charset="-127"/>
              </a:rPr>
              <a:t>계층인 데이타링크는 두 개의 </a:t>
            </a:r>
            <a:r>
              <a:rPr lang="en-US" altLang="ko-KR" dirty="0" err="1">
                <a:latin typeface="굴림" charset="-127"/>
                <a:ea typeface="굴림" charset="-127"/>
              </a:rPr>
              <a:t>SubLayer</a:t>
            </a:r>
            <a:r>
              <a:rPr lang="ko-KR" altLang="en-US">
                <a:latin typeface="굴림" charset="-127"/>
                <a:ea typeface="굴림" charset="-127"/>
              </a:rPr>
              <a:t>로 나눠지는데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하나는 </a:t>
            </a:r>
            <a:r>
              <a:rPr lang="en-US" altLang="ko-KR" dirty="0">
                <a:latin typeface="굴림" charset="-127"/>
                <a:ea typeface="굴림" charset="-127"/>
              </a:rPr>
              <a:t>LLC (Logic Link Control)</a:t>
            </a:r>
            <a:r>
              <a:rPr lang="ko-KR" altLang="en-US">
                <a:latin typeface="굴림" charset="-127"/>
                <a:ea typeface="굴림" charset="-127"/>
              </a:rPr>
              <a:t>이며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또 하나는 </a:t>
            </a:r>
            <a:r>
              <a:rPr lang="en-US" altLang="ko-KR" dirty="0">
                <a:latin typeface="굴림" charset="-127"/>
                <a:ea typeface="굴림" charset="-127"/>
              </a:rPr>
              <a:t>MAC (Media Access Control)</a:t>
            </a:r>
            <a:r>
              <a:rPr lang="ko-KR" altLang="en-US">
                <a:latin typeface="굴림" charset="-127"/>
                <a:ea typeface="굴림" charset="-127"/>
              </a:rPr>
              <a:t>으로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LLC Layer</a:t>
            </a:r>
            <a:r>
              <a:rPr lang="ko-KR" altLang="en-US">
                <a:latin typeface="굴림" charset="-127"/>
                <a:ea typeface="굴림" charset="-127"/>
              </a:rPr>
              <a:t>는 상위 </a:t>
            </a:r>
            <a:r>
              <a:rPr lang="en-US" altLang="ko-KR" dirty="0">
                <a:latin typeface="굴림" charset="-127"/>
                <a:ea typeface="굴림" charset="-127"/>
              </a:rPr>
              <a:t>Layer</a:t>
            </a:r>
            <a:r>
              <a:rPr lang="ko-KR" altLang="en-US">
                <a:latin typeface="굴림" charset="-127"/>
                <a:ea typeface="굴림" charset="-127"/>
              </a:rPr>
              <a:t>와 연결성을 제공하며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논리적인 통로를 제공하며 송신되는 데이터를 무결성을 검출하여 오류를 제어하며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MAC Layer</a:t>
            </a:r>
            <a:r>
              <a:rPr lang="ko-KR" altLang="en-US">
                <a:latin typeface="굴림" charset="-127"/>
                <a:ea typeface="굴림" charset="-127"/>
              </a:rPr>
              <a:t>는 전송되는 데이타들의 충돌이 발생되지 않기 위해 </a:t>
            </a:r>
            <a:r>
              <a:rPr lang="en-US" altLang="ko-KR" dirty="0">
                <a:latin typeface="굴림" charset="-127"/>
                <a:ea typeface="굴림" charset="-127"/>
              </a:rPr>
              <a:t>Media</a:t>
            </a:r>
            <a:r>
              <a:rPr lang="ko-KR" altLang="en-US">
                <a:latin typeface="굴림" charset="-127"/>
                <a:ea typeface="굴림" charset="-127"/>
              </a:rPr>
              <a:t>에 대한 접근 방법을 제공하고 있습니다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또한 </a:t>
            </a:r>
            <a:r>
              <a:rPr lang="en-US" altLang="ko-KR" dirty="0">
                <a:latin typeface="굴림" charset="-127"/>
                <a:ea typeface="굴림" charset="-127"/>
              </a:rPr>
              <a:t>MAC </a:t>
            </a:r>
            <a:r>
              <a:rPr lang="ko-KR" altLang="en-US">
                <a:latin typeface="굴림" charset="-127"/>
                <a:ea typeface="굴림" charset="-127"/>
              </a:rPr>
              <a:t>주소와 같은 물리적인 주소를 사용하여 데이터를 전송하는 기능도 있습니다</a:t>
            </a:r>
            <a:r>
              <a:rPr lang="en-US" altLang="ko-KR" dirty="0">
                <a:latin typeface="굴림" charset="-127"/>
                <a:ea typeface="굴림" charset="-127"/>
              </a:rPr>
              <a:t>.  </a:t>
            </a:r>
          </a:p>
          <a:p>
            <a:pPr marL="0" indent="0" eaLnBrk="1" hangingPunct="1">
              <a:buNone/>
            </a:pPr>
            <a:endParaRPr lang="en-US" altLang="ko-KR" dirty="0">
              <a:latin typeface="굴림" charset="-127"/>
              <a:ea typeface="굴림" charset="-127"/>
            </a:endParaRPr>
          </a:p>
        </p:txBody>
      </p:sp>
      <p:grpSp>
        <p:nvGrpSpPr>
          <p:cNvPr id="338948" name="Group 11"/>
          <p:cNvGrpSpPr>
            <a:grpSpLocks/>
          </p:cNvGrpSpPr>
          <p:nvPr/>
        </p:nvGrpSpPr>
        <p:grpSpPr bwMode="auto">
          <a:xfrm>
            <a:off x="1196975" y="6575425"/>
            <a:ext cx="4556125" cy="390525"/>
            <a:chOff x="694" y="4142"/>
            <a:chExt cx="4175" cy="288"/>
          </a:xfrm>
        </p:grpSpPr>
        <p:sp>
          <p:nvSpPr>
            <p:cNvPr id="734214" name="Rectangle 6"/>
            <p:cNvSpPr>
              <a:spLocks noChangeArrowheads="1"/>
            </p:cNvSpPr>
            <p:nvPr/>
          </p:nvSpPr>
          <p:spPr bwMode="auto">
            <a:xfrm>
              <a:off x="694" y="4142"/>
              <a:ext cx="839" cy="288"/>
            </a:xfrm>
            <a:prstGeom prst="rect">
              <a:avLst/>
            </a:prstGeom>
            <a:solidFill>
              <a:schemeClr val="hlink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ko-KR" altLang="en-US" sz="1000">
                  <a:latin typeface="굴림" pitchFamily="50" charset="-127"/>
                  <a:ea typeface="굴림" pitchFamily="50" charset="-127"/>
                </a:rPr>
                <a:t>목적지 </a:t>
              </a:r>
            </a:p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MAC</a:t>
              </a:r>
              <a:r>
                <a:rPr lang="ko-KR" altLang="en-US" sz="1000">
                  <a:latin typeface="굴림" pitchFamily="50" charset="-127"/>
                  <a:ea typeface="굴림" pitchFamily="50" charset="-127"/>
                </a:rPr>
                <a:t>주소</a:t>
              </a:r>
            </a:p>
          </p:txBody>
        </p:sp>
        <p:sp>
          <p:nvSpPr>
            <p:cNvPr id="734215" name="Rectangle 7"/>
            <p:cNvSpPr>
              <a:spLocks noChangeArrowheads="1"/>
            </p:cNvSpPr>
            <p:nvPr/>
          </p:nvSpPr>
          <p:spPr bwMode="auto">
            <a:xfrm>
              <a:off x="1526" y="4142"/>
              <a:ext cx="839" cy="288"/>
            </a:xfrm>
            <a:prstGeom prst="rect">
              <a:avLst/>
            </a:prstGeom>
            <a:solidFill>
              <a:srgbClr val="6699FF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ko-KR" altLang="en-US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출발지</a:t>
              </a:r>
            </a:p>
            <a:p>
              <a:pPr>
                <a:defRPr/>
              </a:pPr>
              <a:r>
                <a:rPr lang="ko-KR" altLang="en-US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MAC</a:t>
              </a:r>
              <a:r>
                <a:rPr lang="ko-KR" altLang="en-US" sz="10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주소</a:t>
              </a:r>
            </a:p>
          </p:txBody>
        </p:sp>
        <p:sp>
          <p:nvSpPr>
            <p:cNvPr id="734216" name="Rectangle 8"/>
            <p:cNvSpPr>
              <a:spLocks noChangeArrowheads="1"/>
            </p:cNvSpPr>
            <p:nvPr/>
          </p:nvSpPr>
          <p:spPr bwMode="auto">
            <a:xfrm>
              <a:off x="2358" y="4142"/>
              <a:ext cx="839" cy="288"/>
            </a:xfrm>
            <a:prstGeom prst="rect">
              <a:avLst/>
            </a:prstGeom>
            <a:solidFill>
              <a:srgbClr val="33CCCC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Type/Length</a:t>
              </a:r>
            </a:p>
          </p:txBody>
        </p:sp>
        <p:sp>
          <p:nvSpPr>
            <p:cNvPr id="734217" name="Rectangle 9"/>
            <p:cNvSpPr>
              <a:spLocks noChangeArrowheads="1"/>
            </p:cNvSpPr>
            <p:nvPr/>
          </p:nvSpPr>
          <p:spPr bwMode="auto">
            <a:xfrm>
              <a:off x="3190" y="4142"/>
              <a:ext cx="839" cy="288"/>
            </a:xfrm>
            <a:prstGeom prst="rect">
              <a:avLst/>
            </a:prstGeom>
            <a:solidFill>
              <a:srgbClr val="66FF99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Data</a:t>
              </a:r>
            </a:p>
          </p:txBody>
        </p:sp>
        <p:sp>
          <p:nvSpPr>
            <p:cNvPr id="734218" name="Rectangle 10"/>
            <p:cNvSpPr>
              <a:spLocks noChangeArrowheads="1"/>
            </p:cNvSpPr>
            <p:nvPr/>
          </p:nvSpPr>
          <p:spPr bwMode="auto">
            <a:xfrm>
              <a:off x="4030" y="4142"/>
              <a:ext cx="839" cy="288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FCS</a:t>
              </a:r>
            </a:p>
          </p:txBody>
        </p:sp>
      </p:grpSp>
      <p:grpSp>
        <p:nvGrpSpPr>
          <p:cNvPr id="338949" name="Group 12"/>
          <p:cNvGrpSpPr>
            <a:grpSpLocks/>
          </p:cNvGrpSpPr>
          <p:nvPr/>
        </p:nvGrpSpPr>
        <p:grpSpPr bwMode="auto">
          <a:xfrm>
            <a:off x="1196975" y="7080250"/>
            <a:ext cx="4556125" cy="390525"/>
            <a:chOff x="694" y="4142"/>
            <a:chExt cx="4175" cy="288"/>
          </a:xfrm>
        </p:grpSpPr>
        <p:sp>
          <p:nvSpPr>
            <p:cNvPr id="734221" name="Rectangle 13"/>
            <p:cNvSpPr>
              <a:spLocks noChangeArrowheads="1"/>
            </p:cNvSpPr>
            <p:nvPr/>
          </p:nvSpPr>
          <p:spPr bwMode="auto">
            <a:xfrm>
              <a:off x="694" y="4142"/>
              <a:ext cx="839" cy="288"/>
            </a:xfrm>
            <a:prstGeom prst="rect">
              <a:avLst/>
            </a:prstGeom>
            <a:solidFill>
              <a:schemeClr val="hlink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900">
                  <a:latin typeface="굴림" pitchFamily="50" charset="-127"/>
                  <a:ea typeface="굴림" pitchFamily="50" charset="-127"/>
                </a:rPr>
                <a:t>0000.0c12.3456</a:t>
              </a:r>
            </a:p>
          </p:txBody>
        </p:sp>
        <p:sp>
          <p:nvSpPr>
            <p:cNvPr id="734222" name="Rectangle 14"/>
            <p:cNvSpPr>
              <a:spLocks noChangeArrowheads="1"/>
            </p:cNvSpPr>
            <p:nvPr/>
          </p:nvSpPr>
          <p:spPr bwMode="auto">
            <a:xfrm>
              <a:off x="1526" y="4142"/>
              <a:ext cx="839" cy="288"/>
            </a:xfrm>
            <a:prstGeom prst="rect">
              <a:avLst/>
            </a:prstGeom>
            <a:solidFill>
              <a:srgbClr val="6699FF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9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0000.0c12.abcd</a:t>
              </a:r>
            </a:p>
          </p:txBody>
        </p:sp>
        <p:sp>
          <p:nvSpPr>
            <p:cNvPr id="734223" name="Rectangle 15"/>
            <p:cNvSpPr>
              <a:spLocks noChangeArrowheads="1"/>
            </p:cNvSpPr>
            <p:nvPr/>
          </p:nvSpPr>
          <p:spPr bwMode="auto">
            <a:xfrm>
              <a:off x="2358" y="4142"/>
              <a:ext cx="839" cy="288"/>
            </a:xfrm>
            <a:prstGeom prst="rect">
              <a:avLst/>
            </a:prstGeom>
            <a:solidFill>
              <a:srgbClr val="33CCCC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Type/Length</a:t>
              </a:r>
            </a:p>
          </p:txBody>
        </p:sp>
        <p:sp>
          <p:nvSpPr>
            <p:cNvPr id="734224" name="Rectangle 16"/>
            <p:cNvSpPr>
              <a:spLocks noChangeArrowheads="1"/>
            </p:cNvSpPr>
            <p:nvPr/>
          </p:nvSpPr>
          <p:spPr bwMode="auto">
            <a:xfrm>
              <a:off x="3190" y="4142"/>
              <a:ext cx="839" cy="288"/>
            </a:xfrm>
            <a:prstGeom prst="rect">
              <a:avLst/>
            </a:prstGeom>
            <a:solidFill>
              <a:srgbClr val="66FF99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Data</a:t>
              </a:r>
            </a:p>
          </p:txBody>
        </p:sp>
        <p:sp>
          <p:nvSpPr>
            <p:cNvPr id="734225" name="Rectangle 17"/>
            <p:cNvSpPr>
              <a:spLocks noChangeArrowheads="1"/>
            </p:cNvSpPr>
            <p:nvPr/>
          </p:nvSpPr>
          <p:spPr bwMode="auto">
            <a:xfrm>
              <a:off x="4030" y="4142"/>
              <a:ext cx="839" cy="288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rgbClr val="5F5F5F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FCS</a:t>
              </a:r>
            </a:p>
            <a:p>
              <a:pPr>
                <a:defRPr/>
              </a:pPr>
              <a:r>
                <a:rPr lang="en-US" altLang="ko-KR" sz="1000">
                  <a:latin typeface="굴림" pitchFamily="50" charset="-127"/>
                  <a:ea typeface="굴림" pitchFamily="50" charset="-127"/>
                </a:rPr>
                <a:t>(Error Check)</a:t>
              </a:r>
            </a:p>
          </p:txBody>
        </p:sp>
      </p:grpSp>
      <p:sp>
        <p:nvSpPr>
          <p:cNvPr id="338950" name="Text Box 18"/>
          <p:cNvSpPr txBox="1">
            <a:spLocks noChangeArrowheads="1"/>
          </p:cNvSpPr>
          <p:nvPr/>
        </p:nvSpPr>
        <p:spPr bwMode="auto">
          <a:xfrm>
            <a:off x="2784475" y="7594600"/>
            <a:ext cx="12922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4000" rIns="5400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/>
              <a:t>Ethernet Frame</a:t>
            </a:r>
            <a:r>
              <a:rPr lang="ko-KR" altLang="en-US" sz="1000"/>
              <a:t>의 예</a:t>
            </a:r>
          </a:p>
        </p:txBody>
      </p:sp>
      <p:pic>
        <p:nvPicPr>
          <p:cNvPr id="338951" name="Picture 6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952" name="Text Box 7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</p:spTree>
    <p:extLst>
      <p:ext uri="{BB962C8B-B14F-4D97-AF65-F5344CB8AC3E}">
        <p14:creationId xmlns:p14="http://schemas.microsoft.com/office/powerpoint/2010/main" val="26337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5538" y="1160463"/>
            <a:ext cx="4683125" cy="3513137"/>
          </a:xfrm>
          <a:ln/>
        </p:spPr>
      </p:sp>
      <p:pic>
        <p:nvPicPr>
          <p:cNvPr id="339971" name="Picture 3" descr="책제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668338"/>
            <a:ext cx="53070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2" name="Text Box 4"/>
          <p:cNvSpPr txBox="1">
            <a:spLocks noChangeArrowheads="1"/>
          </p:cNvSpPr>
          <p:nvPr/>
        </p:nvSpPr>
        <p:spPr bwMode="auto">
          <a:xfrm>
            <a:off x="1412875" y="828675"/>
            <a:ext cx="406876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7100" eaLnBrk="0" hangingPunct="0"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defTabSz="9271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ko-KR" altLang="en-US" sz="900" b="0">
                <a:latin typeface="HY울릉도L" pitchFamily="18" charset="-127"/>
                <a:ea typeface="HY울릉도L" pitchFamily="18" charset="-127"/>
              </a:rPr>
              <a:t>업무에 바로 쓰는 네트워크 기술</a:t>
            </a:r>
          </a:p>
        </p:txBody>
      </p:sp>
      <p:sp>
        <p:nvSpPr>
          <p:cNvPr id="33997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Physical </a:t>
            </a:r>
            <a:r>
              <a:rPr lang="ko-KR" altLang="en-US">
                <a:latin typeface="굴림" charset="-127"/>
                <a:ea typeface="굴림" charset="-127"/>
              </a:rPr>
              <a:t>층은 호스트 간의 비트 전송을 위한 기계적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전기적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기능적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절차적 수단을 제공하는 계층으로</a:t>
            </a:r>
            <a:r>
              <a:rPr lang="en-US" altLang="ko-KR" dirty="0">
                <a:latin typeface="굴림" charset="-127"/>
                <a:ea typeface="굴림" charset="-127"/>
              </a:rPr>
              <a:t>, </a:t>
            </a:r>
          </a:p>
          <a:p>
            <a:pPr marL="0" indent="0" eaLnBrk="1" hangingPunct="1">
              <a:buNone/>
            </a:pPr>
            <a:r>
              <a:rPr lang="en-US" altLang="ko-KR" dirty="0">
                <a:latin typeface="굴림" charset="-127"/>
                <a:ea typeface="굴림" charset="-127"/>
              </a:rPr>
              <a:t>Layer 2</a:t>
            </a:r>
            <a:r>
              <a:rPr lang="ko-KR" altLang="en-US">
                <a:latin typeface="굴림" charset="-127"/>
                <a:ea typeface="굴림" charset="-127"/>
              </a:rPr>
              <a:t>에서 </a:t>
            </a:r>
            <a:r>
              <a:rPr lang="en-US" altLang="ko-KR" dirty="0">
                <a:latin typeface="굴림" charset="-127"/>
                <a:ea typeface="굴림" charset="-127"/>
              </a:rPr>
              <a:t>Layer 7</a:t>
            </a:r>
            <a:r>
              <a:rPr lang="ko-KR" altLang="en-US">
                <a:latin typeface="굴림" charset="-127"/>
                <a:ea typeface="굴림" charset="-127"/>
              </a:rPr>
              <a:t>까지는 하나의 통신 단말기에서 사용자의 </a:t>
            </a:r>
            <a:r>
              <a:rPr lang="en-US" altLang="ko-KR" dirty="0">
                <a:latin typeface="굴림" charset="-127"/>
                <a:ea typeface="굴림" charset="-127"/>
              </a:rPr>
              <a:t>Data</a:t>
            </a:r>
            <a:r>
              <a:rPr lang="ko-KR" altLang="en-US">
                <a:latin typeface="굴림" charset="-127"/>
                <a:ea typeface="굴림" charset="-127"/>
              </a:rPr>
              <a:t>를 전송하기 위한 절차적이고 </a:t>
            </a:r>
            <a:endParaRPr lang="en-US" altLang="ko-KR" dirty="0">
              <a:latin typeface="굴림" charset="-127"/>
              <a:ea typeface="굴림" charset="-127"/>
            </a:endParaRPr>
          </a:p>
          <a:p>
            <a:pPr marL="0" indent="0" eaLnBrk="1" hangingPunct="1">
              <a:buNone/>
            </a:pPr>
            <a:r>
              <a:rPr lang="ko-KR" altLang="en-US" dirty="0">
                <a:latin typeface="굴림" charset="-127"/>
                <a:ea typeface="굴림" charset="-127"/>
              </a:rPr>
              <a:t>논리적인 순서를 따라 준비하는 과정이고</a:t>
            </a:r>
            <a:r>
              <a:rPr lang="en-US" altLang="ko-KR" dirty="0">
                <a:latin typeface="굴림" charset="-127"/>
                <a:ea typeface="굴림" charset="-127"/>
              </a:rPr>
              <a:t>, Physical Layer</a:t>
            </a:r>
            <a:r>
              <a:rPr lang="ko-KR" altLang="en-US">
                <a:latin typeface="굴림" charset="-127"/>
                <a:ea typeface="굴림" charset="-127"/>
              </a:rPr>
              <a:t>에서 장비와 장비 사이에 실제적인 데이터 전송을 수행합니다</a:t>
            </a:r>
            <a:r>
              <a:rPr lang="en-US" altLang="ko-KR" dirty="0">
                <a:latin typeface="굴림" charset="-127"/>
                <a:ea typeface="굴림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486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A357-EC05-453C-BB93-D2CD92805FB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929C-B6B2-4F43-A100-EC86E6AEFEE7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8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1C48-D382-4608-8EFC-759E9CA4DA3F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1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525" y="92075"/>
            <a:ext cx="6448425" cy="3730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28625" y="971550"/>
            <a:ext cx="4067175" cy="55324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971550"/>
            <a:ext cx="4067175" cy="26892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13175"/>
            <a:ext cx="4067175" cy="26908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938588" y="6538913"/>
            <a:ext cx="1295400" cy="2460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543D3-D02F-40DF-8507-5C6C57421F0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1227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525" y="92075"/>
            <a:ext cx="6448425" cy="3730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28625" y="971550"/>
            <a:ext cx="4067175" cy="55324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71550"/>
            <a:ext cx="4067175" cy="55324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938588" y="6538913"/>
            <a:ext cx="1295400" cy="2460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4870C-26EA-48E6-B006-78871CD704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0137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821934" y="6408475"/>
            <a:ext cx="2057400" cy="365125"/>
          </a:xfrm>
        </p:spPr>
        <p:txBody>
          <a:bodyPr/>
          <a:lstStyle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B2209E9-2AE8-42A0-AB53-D13299BB30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49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sz="1976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1934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7" y="1268762"/>
            <a:ext cx="8641655" cy="5235378"/>
          </a:xfrm>
        </p:spPr>
        <p:txBody>
          <a:bodyPr/>
          <a:lstStyle>
            <a:lvl1pPr marL="257896" indent="-257896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1934" b="1">
                <a:latin typeface="+mn-ea"/>
                <a:ea typeface="+mn-ea"/>
              </a:defRPr>
            </a:lvl1pPr>
            <a:lvl2pPr marL="432897" indent="-175000">
              <a:lnSpc>
                <a:spcPct val="100000"/>
              </a:lnSpc>
              <a:spcAft>
                <a:spcPts val="387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740"/>
            </a:lvl2pPr>
            <a:lvl3pPr marL="607899" indent="-175000">
              <a:lnSpc>
                <a:spcPct val="100000"/>
              </a:lnSpc>
              <a:spcAft>
                <a:spcPts val="290"/>
              </a:spcAft>
              <a:buClr>
                <a:schemeClr val="tx1"/>
              </a:buClr>
              <a:defRPr sz="1547"/>
            </a:lvl3pPr>
            <a:lvl4pPr marL="782899" indent="-175000">
              <a:lnSpc>
                <a:spcPct val="100000"/>
              </a:lnSpc>
              <a:spcAft>
                <a:spcPts val="290"/>
              </a:spcAft>
              <a:buSzPct val="96000"/>
              <a:defRPr sz="1064"/>
            </a:lvl4pPr>
            <a:lvl5pPr marL="957899" indent="-175000">
              <a:lnSpc>
                <a:spcPct val="100000"/>
              </a:lnSpc>
              <a:defRPr sz="1064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4" y="6503988"/>
            <a:ext cx="836612" cy="354012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Page </a:t>
            </a:r>
            <a:fld id="{F81A0569-FA41-4949-A391-615DA29620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6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A6AC-2825-4550-B24C-BE85D5A5CCD7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07D1-F386-4842-A375-88F78000DE4E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1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F0D8-0AFE-4389-9C4F-B247F77E85F4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7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3212-090F-4B69-906A-B3CA2BC375ED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6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F9AD-719E-4E93-A824-218E0CF9AC3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28467" y="6356350"/>
            <a:ext cx="2057400" cy="365125"/>
          </a:xfrm>
        </p:spPr>
        <p:txBody>
          <a:bodyPr/>
          <a:lstStyle>
            <a:lvl1pPr>
              <a:defRPr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6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B05-76DA-4D3A-B078-A583FFDA815D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137E-2B0C-4B41-8C2A-0B2B77A08D38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64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AB2C-6FD1-4AD7-B691-D0A8C430C56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8F3C-ACF1-481F-A305-7EE0320343A1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4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1E5B-2079-952F-B387-A9A94894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FC0F1-201D-692C-9262-96FF031E4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445" y="1794333"/>
            <a:ext cx="7772400" cy="1999902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1. OSI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참조모델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2. Sniffing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환경이해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3. TCP/IP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프로토콜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9B2B6E-7863-C9CF-CD6D-799483BE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3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8" name="AutoShape 28"/>
          <p:cNvSpPr>
            <a:spLocks noChangeArrowheads="1"/>
          </p:cNvSpPr>
          <p:nvPr/>
        </p:nvSpPr>
        <p:spPr bwMode="auto">
          <a:xfrm rot="5400000">
            <a:off x="3640138" y="3519432"/>
            <a:ext cx="15621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4876800" y="3039962"/>
            <a:ext cx="3376706" cy="1600200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End-to-End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사이에 가상회선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(virtual Circuit)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해지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3593" y="314725"/>
            <a:ext cx="3211136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 Layer</a:t>
            </a:r>
            <a:endParaRPr lang="ko-KR" altLang="en-US" sz="3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4" name="Group 32">
            <a:extLst>
              <a:ext uri="{FF2B5EF4-FFF2-40B4-BE49-F238E27FC236}">
                <a16:creationId xmlns:a16="http://schemas.microsoft.com/office/drawing/2014/main" id="{0AC17F3C-A76A-2C50-B8D3-6FE57433E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64949"/>
              </p:ext>
            </p:extLst>
          </p:nvPr>
        </p:nvGraphicFramePr>
        <p:xfrm>
          <a:off x="1147670" y="1175252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23">
            <a:extLst>
              <a:ext uri="{FF2B5EF4-FFF2-40B4-BE49-F238E27FC236}">
                <a16:creationId xmlns:a16="http://schemas.microsoft.com/office/drawing/2014/main" id="{10500A00-4EBB-5D06-FF34-7B34D9F82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20991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A5DBCE4F-A33C-02AE-4D09-C305E4C4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70" y="13625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596EEE6F-2784-F24E-52EF-728E6A107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28484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65C20E4-8167-1F83-6B6B-B324A2B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35977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AD37DE3B-8B91-392E-7083-42EB24C4B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43470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3E18484C-3D47-448D-0682-FF8527D03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51090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572675A1-7F11-09B5-0795-C418BB916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20" y="587107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62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1579333" y="3225316"/>
            <a:ext cx="940777" cy="936393"/>
            <a:chOff x="809159" y="4814047"/>
            <a:chExt cx="688975" cy="698255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304669"/>
              <a:ext cx="135287" cy="207633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94835"/>
              <a:ext cx="135287" cy="207632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29" y="2652347"/>
            <a:ext cx="1271954" cy="163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543556" y="3433397"/>
            <a:ext cx="4129454" cy="131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733205" y="1424499"/>
            <a:ext cx="2475358" cy="12434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Virtual Circuit(</a:t>
            </a:r>
            <a:r>
              <a:rPr lang="ko-KR" altLang="en-US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가상회선</a:t>
            </a:r>
            <a:r>
              <a:rPr lang="en-US" altLang="ko-KR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 Session Setup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 </a:t>
            </a:r>
            <a:r>
              <a:rPr lang="en-US" altLang="ko-KR" sz="1662" u="sng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Channel </a:t>
            </a:r>
            <a:r>
              <a:rPr lang="en-US" altLang="ko-KR" sz="166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Setting </a:t>
            </a:r>
            <a:endParaRPr lang="ko-KR" altLang="en-US" sz="1662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2540625" y="3808535"/>
            <a:ext cx="413824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9" name="TextBox 58"/>
          <p:cNvSpPr txBox="1">
            <a:spLocks noChangeArrowheads="1"/>
          </p:cNvSpPr>
          <p:nvPr/>
        </p:nvSpPr>
        <p:spPr bwMode="auto">
          <a:xfrm>
            <a:off x="1733199" y="4211516"/>
            <a:ext cx="764953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0" name="TextBox 75"/>
          <p:cNvSpPr txBox="1">
            <a:spLocks noChangeArrowheads="1"/>
          </p:cNvSpPr>
          <p:nvPr/>
        </p:nvSpPr>
        <p:spPr bwMode="auto">
          <a:xfrm>
            <a:off x="7005653" y="4227636"/>
            <a:ext cx="803425" cy="3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846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84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401" name="TextBox 63"/>
          <p:cNvSpPr txBox="1">
            <a:spLocks noChangeArrowheads="1"/>
          </p:cNvSpPr>
          <p:nvPr/>
        </p:nvSpPr>
        <p:spPr bwMode="auto">
          <a:xfrm>
            <a:off x="1853360" y="4825476"/>
            <a:ext cx="6618967" cy="115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가상회선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활성화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제공 가능 상태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가상회선 유지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제공 유지  중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가상회선 해지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중지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5451" y="2740261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논리적 통신로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33593" y="314725"/>
            <a:ext cx="3211136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 Layer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91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2" name="AutoShape 28"/>
          <p:cNvSpPr>
            <a:spLocks noChangeArrowheads="1"/>
          </p:cNvSpPr>
          <p:nvPr/>
        </p:nvSpPr>
        <p:spPr bwMode="auto">
          <a:xfrm rot="5400000">
            <a:off x="3683000" y="4320615"/>
            <a:ext cx="15621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4835580" y="3974447"/>
            <a:ext cx="3668956" cy="1282700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buClr>
                <a:srgbClr val="0099FF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최적 경로 결정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(Routing)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5422" y="314725"/>
            <a:ext cx="2967480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 Layer</a:t>
            </a:r>
            <a:endParaRPr lang="ko-KR" altLang="en-US" sz="3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596188" y="6455804"/>
            <a:ext cx="1295400" cy="246062"/>
          </a:xfrm>
        </p:spPr>
        <p:txBody>
          <a:bodyPr/>
          <a:lstStyle/>
          <a:p>
            <a:pPr>
              <a:defRPr/>
            </a:pPr>
            <a:fld id="{0B7543D3-D02F-40DF-8507-5C6C57421F0B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ACFC5A35-83DE-0AC8-1B25-BD2D46AF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806343"/>
              </p:ext>
            </p:extLst>
          </p:nvPr>
        </p:nvGraphicFramePr>
        <p:xfrm>
          <a:off x="1272931" y="1164665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6124E4F7-7D51-2CF7-2A22-97BCE300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20885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C0F72487-EDC9-36B2-478E-4F1F6E1CD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31" y="13519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83438082-93A5-1859-A8B6-2B2667FB7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28378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B9BED500-EC07-83F9-6313-12F801E92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35871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98411CC7-0A24-D938-404A-282957EC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43364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BCD5F3-B819-5441-965C-1DC725F12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50984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3B30E630-909D-8DD4-67CB-3EAA9BC3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81" y="586049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950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자유형 42"/>
          <p:cNvSpPr>
            <a:spLocks/>
          </p:cNvSpPr>
          <p:nvPr/>
        </p:nvSpPr>
        <p:spPr bwMode="auto">
          <a:xfrm>
            <a:off x="2575678" y="2816294"/>
            <a:ext cx="3919904" cy="860180"/>
          </a:xfrm>
          <a:custGeom>
            <a:avLst/>
            <a:gdLst>
              <a:gd name="T0" fmla="*/ 0 w 4246744"/>
              <a:gd name="T1" fmla="*/ 0 h 895989"/>
              <a:gd name="T2" fmla="*/ 632075 w 4246744"/>
              <a:gd name="T3" fmla="*/ 943575 h 895989"/>
              <a:gd name="T4" fmla="*/ 3411979 w 4246744"/>
              <a:gd name="T5" fmla="*/ 970154 h 895989"/>
              <a:gd name="T6" fmla="*/ 4246563 w 4246744"/>
              <a:gd name="T7" fmla="*/ 0 h 8959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46744" h="895989">
                <a:moveTo>
                  <a:pt x="0" y="0"/>
                </a:moveTo>
                <a:lnTo>
                  <a:pt x="632102" y="871442"/>
                </a:lnTo>
                <a:lnTo>
                  <a:pt x="3412124" y="895989"/>
                </a:lnTo>
                <a:lnTo>
                  <a:pt x="4246744" y="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cxnSp>
        <p:nvCxnSpPr>
          <p:cNvPr id="64515" name="직선 연결선 41"/>
          <p:cNvCxnSpPr>
            <a:cxnSpLocks noChangeShapeType="1"/>
          </p:cNvCxnSpPr>
          <p:nvPr/>
        </p:nvCxnSpPr>
        <p:spPr bwMode="auto">
          <a:xfrm>
            <a:off x="2621105" y="2776728"/>
            <a:ext cx="3886200" cy="0"/>
          </a:xfrm>
          <a:prstGeom prst="line">
            <a:avLst/>
          </a:prstGeom>
          <a:noFill/>
          <a:ln w="9525" algn="ctr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16" name="자유형 39"/>
          <p:cNvSpPr>
            <a:spLocks/>
          </p:cNvSpPr>
          <p:nvPr/>
        </p:nvSpPr>
        <p:spPr bwMode="auto">
          <a:xfrm>
            <a:off x="2621105" y="2057225"/>
            <a:ext cx="3953608" cy="719503"/>
          </a:xfrm>
          <a:custGeom>
            <a:avLst/>
            <a:gdLst>
              <a:gd name="T0" fmla="*/ 0 w 4283565"/>
              <a:gd name="T1" fmla="*/ 779462 h 779388"/>
              <a:gd name="T2" fmla="*/ 1405192 w 4283565"/>
              <a:gd name="T3" fmla="*/ 0 h 779388"/>
              <a:gd name="T4" fmla="*/ 2699932 w 4283565"/>
              <a:gd name="T5" fmla="*/ 0 h 779388"/>
              <a:gd name="T6" fmla="*/ 4283075 w 4283565"/>
              <a:gd name="T7" fmla="*/ 754912 h 779388"/>
              <a:gd name="T8" fmla="*/ 4283075 w 4283565"/>
              <a:gd name="T9" fmla="*/ 754912 h 779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83565" h="779388">
                <a:moveTo>
                  <a:pt x="0" y="779388"/>
                </a:moveTo>
                <a:lnTo>
                  <a:pt x="1405353" y="0"/>
                </a:lnTo>
                <a:lnTo>
                  <a:pt x="2700241" y="0"/>
                </a:lnTo>
                <a:lnTo>
                  <a:pt x="4283565" y="754840"/>
                </a:lnTo>
              </a:path>
            </a:pathLst>
          </a:cu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9846" rIns="49846" anchor="ctr"/>
          <a:lstStyle/>
          <a:p>
            <a:endParaRPr lang="ko-KR" altLang="en-US" sz="1662"/>
          </a:p>
        </p:txBody>
      </p:sp>
      <p:sp>
        <p:nvSpPr>
          <p:cNvPr id="64517" name="타원 31"/>
          <p:cNvSpPr>
            <a:spLocks noChangeArrowheads="1"/>
          </p:cNvSpPr>
          <p:nvPr/>
        </p:nvSpPr>
        <p:spPr bwMode="auto">
          <a:xfrm>
            <a:off x="2399831" y="2650705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8" name="타원 32"/>
          <p:cNvSpPr>
            <a:spLocks noChangeArrowheads="1"/>
          </p:cNvSpPr>
          <p:nvPr/>
        </p:nvSpPr>
        <p:spPr bwMode="auto">
          <a:xfrm>
            <a:off x="3686439" y="1954648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9" name="타원 33"/>
          <p:cNvSpPr>
            <a:spLocks noChangeArrowheads="1"/>
          </p:cNvSpPr>
          <p:nvPr/>
        </p:nvSpPr>
        <p:spPr bwMode="auto">
          <a:xfrm>
            <a:off x="4914431" y="1934133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0" name="타원 34"/>
          <p:cNvSpPr>
            <a:spLocks noChangeArrowheads="1"/>
          </p:cNvSpPr>
          <p:nvPr/>
        </p:nvSpPr>
        <p:spPr bwMode="auto">
          <a:xfrm>
            <a:off x="6337320" y="2650705"/>
            <a:ext cx="345831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1" name="타원 35"/>
          <p:cNvSpPr>
            <a:spLocks noChangeArrowheads="1"/>
          </p:cNvSpPr>
          <p:nvPr/>
        </p:nvSpPr>
        <p:spPr bwMode="auto">
          <a:xfrm>
            <a:off x="4363447" y="2650705"/>
            <a:ext cx="344366" cy="266700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2" name="타원 36"/>
          <p:cNvSpPr>
            <a:spLocks noChangeArrowheads="1"/>
          </p:cNvSpPr>
          <p:nvPr/>
        </p:nvSpPr>
        <p:spPr bwMode="auto">
          <a:xfrm>
            <a:off x="3028481" y="3535797"/>
            <a:ext cx="345831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3" name="타원 37"/>
          <p:cNvSpPr>
            <a:spLocks noChangeArrowheads="1"/>
          </p:cNvSpPr>
          <p:nvPr/>
        </p:nvSpPr>
        <p:spPr bwMode="auto">
          <a:xfrm>
            <a:off x="4363447" y="3535797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4" name="타원 38"/>
          <p:cNvSpPr>
            <a:spLocks noChangeArrowheads="1"/>
          </p:cNvSpPr>
          <p:nvPr/>
        </p:nvSpPr>
        <p:spPr bwMode="auto">
          <a:xfrm>
            <a:off x="5459555" y="3535797"/>
            <a:ext cx="344366" cy="265235"/>
          </a:xfrm>
          <a:prstGeom prst="ellipse">
            <a:avLst/>
          </a:prstGeom>
          <a:solidFill>
            <a:schemeClr val="bg2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lIns="49846" rIns="49846" anchor="ctr"/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endParaRPr lang="ko-KR" altLang="en-US" sz="1108" b="1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25" name="TextBox 43"/>
          <p:cNvSpPr txBox="1">
            <a:spLocks noChangeArrowheads="1"/>
          </p:cNvSpPr>
          <p:nvPr/>
        </p:nvSpPr>
        <p:spPr bwMode="auto">
          <a:xfrm>
            <a:off x="2978659" y="1989817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6" name="TextBox 44"/>
          <p:cNvSpPr txBox="1">
            <a:spLocks noChangeArrowheads="1"/>
          </p:cNvSpPr>
          <p:nvPr/>
        </p:nvSpPr>
        <p:spPr bwMode="auto">
          <a:xfrm>
            <a:off x="3075374" y="2745956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7" name="TextBox 45"/>
          <p:cNvSpPr txBox="1">
            <a:spLocks noChangeArrowheads="1"/>
          </p:cNvSpPr>
          <p:nvPr/>
        </p:nvSpPr>
        <p:spPr bwMode="auto">
          <a:xfrm>
            <a:off x="2689977" y="3362882"/>
            <a:ext cx="349776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58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528" name="Group 172"/>
          <p:cNvGrpSpPr>
            <a:grpSpLocks/>
          </p:cNvGrpSpPr>
          <p:nvPr/>
        </p:nvGrpSpPr>
        <p:grpSpPr bwMode="auto">
          <a:xfrm>
            <a:off x="1192354" y="2593555"/>
            <a:ext cx="556846" cy="647443"/>
            <a:chOff x="1460" y="1679"/>
            <a:chExt cx="973" cy="1177"/>
          </a:xfrm>
        </p:grpSpPr>
        <p:grpSp>
          <p:nvGrpSpPr>
            <p:cNvPr id="64586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97" name="Freeform 174"/>
              <p:cNvSpPr>
                <a:spLocks/>
              </p:cNvSpPr>
              <p:nvPr/>
            </p:nvSpPr>
            <p:spPr bwMode="auto">
              <a:xfrm rot="20419783" flipH="1">
                <a:off x="4653" y="2314"/>
                <a:ext cx="788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8" name="Freeform 175"/>
              <p:cNvSpPr>
                <a:spLocks/>
              </p:cNvSpPr>
              <p:nvPr/>
            </p:nvSpPr>
            <p:spPr bwMode="auto">
              <a:xfrm rot="-1180217">
                <a:off x="3583" y="2917"/>
                <a:ext cx="1441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9" name="Freeform 176"/>
              <p:cNvSpPr>
                <a:spLocks/>
              </p:cNvSpPr>
              <p:nvPr/>
            </p:nvSpPr>
            <p:spPr bwMode="auto">
              <a:xfrm rot="20419783" flipH="1">
                <a:off x="3640" y="3165"/>
                <a:ext cx="1441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0" name="Freeform 177"/>
              <p:cNvSpPr>
                <a:spLocks/>
              </p:cNvSpPr>
              <p:nvPr/>
            </p:nvSpPr>
            <p:spPr bwMode="auto">
              <a:xfrm rot="-1180217">
                <a:off x="4363" y="2833"/>
                <a:ext cx="315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1" name="Freeform 178"/>
              <p:cNvSpPr>
                <a:spLocks/>
              </p:cNvSpPr>
              <p:nvPr/>
            </p:nvSpPr>
            <p:spPr bwMode="auto">
              <a:xfrm rot="20419783" flipH="1">
                <a:off x="4318" y="2774"/>
                <a:ext cx="450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50" y="2728"/>
                <a:ext cx="180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03" name="Freeform 180"/>
              <p:cNvSpPr>
                <a:spLocks/>
              </p:cNvSpPr>
              <p:nvPr/>
            </p:nvSpPr>
            <p:spPr bwMode="auto">
              <a:xfrm rot="20419783" flipH="1">
                <a:off x="4438" y="2798"/>
                <a:ext cx="428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7" name="Group 181"/>
            <p:cNvGrpSpPr>
              <a:grpSpLocks/>
            </p:cNvGrpSpPr>
            <p:nvPr/>
          </p:nvGrpSpPr>
          <p:grpSpPr bwMode="auto">
            <a:xfrm flipH="1">
              <a:off x="1658" y="2282"/>
              <a:ext cx="718" cy="574"/>
              <a:chOff x="785" y="3029"/>
              <a:chExt cx="953" cy="763"/>
            </a:xfrm>
          </p:grpSpPr>
          <p:sp>
            <p:nvSpPr>
              <p:cNvPr id="91" name="Freeform 182"/>
              <p:cNvSpPr>
                <a:spLocks/>
              </p:cNvSpPr>
              <p:nvPr/>
            </p:nvSpPr>
            <p:spPr bwMode="auto">
              <a:xfrm>
                <a:off x="785" y="3050"/>
                <a:ext cx="428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2" name="Freeform 183"/>
              <p:cNvSpPr>
                <a:spLocks/>
              </p:cNvSpPr>
              <p:nvPr/>
            </p:nvSpPr>
            <p:spPr bwMode="auto">
              <a:xfrm>
                <a:off x="809" y="3029"/>
                <a:ext cx="428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3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4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4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1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5" name="Freeform 186"/>
              <p:cNvSpPr>
                <a:spLocks/>
              </p:cNvSpPr>
              <p:nvPr/>
            </p:nvSpPr>
            <p:spPr bwMode="auto">
              <a:xfrm>
                <a:off x="1496" y="3394"/>
                <a:ext cx="143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6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7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8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6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9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8" name="Freeform 190"/>
              <p:cNvSpPr>
                <a:spLocks noChangeAspect="1"/>
              </p:cNvSpPr>
              <p:nvPr/>
            </p:nvSpPr>
            <p:spPr bwMode="auto">
              <a:xfrm>
                <a:off x="1465" y="2079"/>
                <a:ext cx="722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9" name="Freeform 191"/>
              <p:cNvSpPr>
                <a:spLocks/>
              </p:cNvSpPr>
              <p:nvPr/>
            </p:nvSpPr>
            <p:spPr bwMode="auto">
              <a:xfrm>
                <a:off x="1621" y="2289"/>
                <a:ext cx="558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9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8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2" name="Line 194"/>
              <p:cNvSpPr>
                <a:spLocks noChangeShapeType="1"/>
              </p:cNvSpPr>
              <p:nvPr/>
            </p:nvSpPr>
            <p:spPr bwMode="auto">
              <a:xfrm flipH="1">
                <a:off x="2044" y="2337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3" name="Line 195"/>
              <p:cNvSpPr>
                <a:spLocks noChangeShapeType="1"/>
              </p:cNvSpPr>
              <p:nvPr/>
            </p:nvSpPr>
            <p:spPr bwMode="auto">
              <a:xfrm flipH="1">
                <a:off x="2031" y="2340"/>
                <a:ext cx="0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4" name="Line 196"/>
              <p:cNvSpPr>
                <a:spLocks noChangeShapeType="1"/>
              </p:cNvSpPr>
              <p:nvPr/>
            </p:nvSpPr>
            <p:spPr bwMode="auto">
              <a:xfrm flipH="1">
                <a:off x="2059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6" name="Line 198"/>
              <p:cNvSpPr>
                <a:spLocks noChangeShapeType="1"/>
              </p:cNvSpPr>
              <p:nvPr/>
            </p:nvSpPr>
            <p:spPr bwMode="auto">
              <a:xfrm flipH="1">
                <a:off x="2082" y="2332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7" name="Line 199"/>
              <p:cNvSpPr>
                <a:spLocks noChangeShapeType="1"/>
              </p:cNvSpPr>
              <p:nvPr/>
            </p:nvSpPr>
            <p:spPr bwMode="auto">
              <a:xfrm flipH="1">
                <a:off x="2095" y="2329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8" name="Line 200"/>
              <p:cNvSpPr>
                <a:spLocks noChangeShapeType="1"/>
              </p:cNvSpPr>
              <p:nvPr/>
            </p:nvSpPr>
            <p:spPr bwMode="auto">
              <a:xfrm flipH="1">
                <a:off x="2108" y="2329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79" name="Line 201"/>
              <p:cNvSpPr>
                <a:spLocks noChangeShapeType="1"/>
              </p:cNvSpPr>
              <p:nvPr/>
            </p:nvSpPr>
            <p:spPr bwMode="auto">
              <a:xfrm flipH="1">
                <a:off x="2118" y="2324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0" name="Line 202"/>
              <p:cNvSpPr>
                <a:spLocks noChangeShapeType="1"/>
              </p:cNvSpPr>
              <p:nvPr/>
            </p:nvSpPr>
            <p:spPr bwMode="auto">
              <a:xfrm flipH="1">
                <a:off x="2131" y="232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5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2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3" name="Freeform 205"/>
              <p:cNvSpPr>
                <a:spLocks/>
              </p:cNvSpPr>
              <p:nvPr/>
            </p:nvSpPr>
            <p:spPr bwMode="auto">
              <a:xfrm>
                <a:off x="1862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4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5" name="Line 207"/>
              <p:cNvSpPr>
                <a:spLocks noChangeShapeType="1"/>
              </p:cNvSpPr>
              <p:nvPr/>
            </p:nvSpPr>
            <p:spPr bwMode="auto">
              <a:xfrm flipH="1">
                <a:off x="1946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6" name="Line 208"/>
              <p:cNvSpPr>
                <a:spLocks noChangeShapeType="1"/>
              </p:cNvSpPr>
              <p:nvPr/>
            </p:nvSpPr>
            <p:spPr bwMode="auto">
              <a:xfrm flipH="1">
                <a:off x="1939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7" name="Line 209"/>
              <p:cNvSpPr>
                <a:spLocks noChangeShapeType="1"/>
              </p:cNvSpPr>
              <p:nvPr/>
            </p:nvSpPr>
            <p:spPr bwMode="auto">
              <a:xfrm flipH="1">
                <a:off x="1888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8" name="Line 210"/>
              <p:cNvSpPr>
                <a:spLocks noChangeShapeType="1"/>
              </p:cNvSpPr>
              <p:nvPr/>
            </p:nvSpPr>
            <p:spPr bwMode="auto">
              <a:xfrm flipV="1">
                <a:off x="1898" y="2420"/>
                <a:ext cx="28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89" name="Freeform 211"/>
              <p:cNvSpPr>
                <a:spLocks/>
              </p:cNvSpPr>
              <p:nvPr/>
            </p:nvSpPr>
            <p:spPr bwMode="auto">
              <a:xfrm>
                <a:off x="1673" y="2388"/>
                <a:ext cx="115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90" name="Line 212"/>
              <p:cNvSpPr>
                <a:spLocks noChangeShapeType="1"/>
              </p:cNvSpPr>
              <p:nvPr/>
            </p:nvSpPr>
            <p:spPr bwMode="auto">
              <a:xfrm flipV="1">
                <a:off x="1662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89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90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65" name="Freeform 215"/>
                <p:cNvSpPr>
                  <a:spLocks/>
                </p:cNvSpPr>
                <p:nvPr/>
              </p:nvSpPr>
              <p:spPr bwMode="auto">
                <a:xfrm>
                  <a:off x="2566" y="1194"/>
                  <a:ext cx="1247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66" name="Freeform 216"/>
                <p:cNvSpPr>
                  <a:spLocks/>
                </p:cNvSpPr>
                <p:nvPr/>
              </p:nvSpPr>
              <p:spPr bwMode="auto">
                <a:xfrm>
                  <a:off x="3414" y="1357"/>
                  <a:ext cx="408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3" name="Oval 217"/>
              <p:cNvSpPr>
                <a:spLocks noChangeArrowheads="1"/>
              </p:cNvSpPr>
              <p:nvPr/>
            </p:nvSpPr>
            <p:spPr bwMode="auto">
              <a:xfrm flipH="1">
                <a:off x="2272" y="2675"/>
                <a:ext cx="1100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4" name="Oval 218"/>
              <p:cNvSpPr>
                <a:spLocks noChangeArrowheads="1"/>
              </p:cNvSpPr>
              <p:nvPr/>
            </p:nvSpPr>
            <p:spPr bwMode="auto">
              <a:xfrm flipH="1">
                <a:off x="2272" y="2650"/>
                <a:ext cx="1100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5" name="Freeform 219"/>
              <p:cNvSpPr>
                <a:spLocks/>
              </p:cNvSpPr>
              <p:nvPr/>
            </p:nvSpPr>
            <p:spPr bwMode="auto">
              <a:xfrm>
                <a:off x="1832" y="1139"/>
                <a:ext cx="1614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6" name="Freeform 220"/>
              <p:cNvSpPr>
                <a:spLocks/>
              </p:cNvSpPr>
              <p:nvPr/>
            </p:nvSpPr>
            <p:spPr bwMode="auto">
              <a:xfrm>
                <a:off x="1897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7" name="Freeform 221"/>
              <p:cNvSpPr>
                <a:spLocks/>
              </p:cNvSpPr>
              <p:nvPr/>
            </p:nvSpPr>
            <p:spPr bwMode="auto">
              <a:xfrm>
                <a:off x="3438" y="1335"/>
                <a:ext cx="57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8" name="Oval 222"/>
              <p:cNvSpPr>
                <a:spLocks noChangeArrowheads="1"/>
              </p:cNvSpPr>
              <p:nvPr/>
            </p:nvSpPr>
            <p:spPr bwMode="auto">
              <a:xfrm flipH="1">
                <a:off x="1971" y="2564"/>
                <a:ext cx="49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59" name="Oval 223"/>
              <p:cNvSpPr>
                <a:spLocks noChangeArrowheads="1"/>
              </p:cNvSpPr>
              <p:nvPr/>
            </p:nvSpPr>
            <p:spPr bwMode="auto">
              <a:xfrm flipH="1">
                <a:off x="2060" y="2590"/>
                <a:ext cx="49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0" name="Oval 224"/>
              <p:cNvSpPr>
                <a:spLocks noChangeArrowheads="1"/>
              </p:cNvSpPr>
              <p:nvPr/>
            </p:nvSpPr>
            <p:spPr bwMode="auto">
              <a:xfrm flipH="1">
                <a:off x="2362" y="2658"/>
                <a:ext cx="57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1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9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2" name="Oval 226"/>
              <p:cNvSpPr>
                <a:spLocks noChangeArrowheads="1"/>
              </p:cNvSpPr>
              <p:nvPr/>
            </p:nvSpPr>
            <p:spPr bwMode="auto">
              <a:xfrm flipH="1">
                <a:off x="2558" y="2684"/>
                <a:ext cx="57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60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228"/>
              <p:cNvSpPr>
                <a:spLocks/>
              </p:cNvSpPr>
              <p:nvPr/>
            </p:nvSpPr>
            <p:spPr bwMode="auto">
              <a:xfrm>
                <a:off x="1832" y="1130"/>
                <a:ext cx="1663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  <p:grpSp>
        <p:nvGrpSpPr>
          <p:cNvPr id="64529" name="Group 172"/>
          <p:cNvGrpSpPr>
            <a:grpSpLocks/>
          </p:cNvGrpSpPr>
          <p:nvPr/>
        </p:nvGrpSpPr>
        <p:grpSpPr bwMode="auto">
          <a:xfrm flipH="1">
            <a:off x="7303008" y="2622863"/>
            <a:ext cx="526074" cy="647443"/>
            <a:chOff x="1460" y="1679"/>
            <a:chExt cx="973" cy="1177"/>
          </a:xfrm>
        </p:grpSpPr>
        <p:grpSp>
          <p:nvGrpSpPr>
            <p:cNvPr id="64530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54" name="Freeform 174"/>
              <p:cNvSpPr>
                <a:spLocks/>
              </p:cNvSpPr>
              <p:nvPr/>
            </p:nvSpPr>
            <p:spPr bwMode="auto">
              <a:xfrm rot="20419783" flipH="1">
                <a:off x="4600" y="2315"/>
                <a:ext cx="763" cy="445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5" name="Freeform 175"/>
              <p:cNvSpPr>
                <a:spLocks/>
              </p:cNvSpPr>
              <p:nvPr/>
            </p:nvSpPr>
            <p:spPr bwMode="auto">
              <a:xfrm rot="-1180217">
                <a:off x="3543" y="2927"/>
                <a:ext cx="1430" cy="703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6" name="Freeform 176"/>
              <p:cNvSpPr>
                <a:spLocks/>
              </p:cNvSpPr>
              <p:nvPr/>
            </p:nvSpPr>
            <p:spPr bwMode="auto">
              <a:xfrm rot="20419783" flipH="1">
                <a:off x="3568" y="3135"/>
                <a:ext cx="1430" cy="4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7" name="Freeform 177"/>
              <p:cNvSpPr>
                <a:spLocks/>
              </p:cNvSpPr>
              <p:nvPr/>
            </p:nvSpPr>
            <p:spPr bwMode="auto">
              <a:xfrm rot="-1180217">
                <a:off x="4292" y="2828"/>
                <a:ext cx="310" cy="352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8" name="Freeform 178"/>
              <p:cNvSpPr>
                <a:spLocks/>
              </p:cNvSpPr>
              <p:nvPr/>
            </p:nvSpPr>
            <p:spPr bwMode="auto">
              <a:xfrm rot="20419783" flipH="1">
                <a:off x="4251" y="2792"/>
                <a:ext cx="453" cy="70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9" y="2766"/>
                <a:ext cx="191" cy="70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60" name="Freeform 180"/>
              <p:cNvSpPr>
                <a:spLocks/>
              </p:cNvSpPr>
              <p:nvPr/>
            </p:nvSpPr>
            <p:spPr bwMode="auto">
              <a:xfrm rot="20419783" flipH="1">
                <a:off x="4383" y="2839"/>
                <a:ext cx="429" cy="258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1" name="Group 181"/>
            <p:cNvGrpSpPr>
              <a:grpSpLocks/>
            </p:cNvGrpSpPr>
            <p:nvPr/>
          </p:nvGrpSpPr>
          <p:grpSpPr bwMode="auto">
            <a:xfrm flipH="1">
              <a:off x="1660" y="2282"/>
              <a:ext cx="692" cy="574"/>
              <a:chOff x="818" y="3029"/>
              <a:chExt cx="919" cy="763"/>
            </a:xfrm>
          </p:grpSpPr>
          <p:sp>
            <p:nvSpPr>
              <p:cNvPr id="148" name="Freeform 182"/>
              <p:cNvSpPr>
                <a:spLocks/>
              </p:cNvSpPr>
              <p:nvPr/>
            </p:nvSpPr>
            <p:spPr bwMode="auto">
              <a:xfrm>
                <a:off x="818" y="3050"/>
                <a:ext cx="454" cy="742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9" name="Freeform 183"/>
              <p:cNvSpPr>
                <a:spLocks/>
              </p:cNvSpPr>
              <p:nvPr/>
            </p:nvSpPr>
            <p:spPr bwMode="auto">
              <a:xfrm>
                <a:off x="840" y="3029"/>
                <a:ext cx="454" cy="742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5322" bIns="25322" anchor="ctr">
                <a:spAutoFit/>
              </a:bodyPr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0" name="Freeform 184"/>
              <p:cNvSpPr>
                <a:spLocks/>
              </p:cNvSpPr>
              <p:nvPr/>
            </p:nvSpPr>
            <p:spPr bwMode="auto">
              <a:xfrm>
                <a:off x="1135" y="3274"/>
                <a:ext cx="533" cy="12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1" name="Freeform 185"/>
              <p:cNvSpPr>
                <a:spLocks/>
              </p:cNvSpPr>
              <p:nvPr/>
            </p:nvSpPr>
            <p:spPr bwMode="auto">
              <a:xfrm>
                <a:off x="984" y="3306"/>
                <a:ext cx="547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2" name="Freeform 186"/>
              <p:cNvSpPr>
                <a:spLocks/>
              </p:cNvSpPr>
              <p:nvPr/>
            </p:nvSpPr>
            <p:spPr bwMode="auto">
              <a:xfrm>
                <a:off x="1495" y="3394"/>
                <a:ext cx="140" cy="71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53" name="Freeform 187"/>
              <p:cNvSpPr>
                <a:spLocks/>
              </p:cNvSpPr>
              <p:nvPr/>
            </p:nvSpPr>
            <p:spPr bwMode="auto">
              <a:xfrm>
                <a:off x="1571" y="3412"/>
                <a:ext cx="166" cy="9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2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2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9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5" name="Freeform 190"/>
              <p:cNvSpPr>
                <a:spLocks noChangeAspect="1"/>
              </p:cNvSpPr>
              <p:nvPr/>
            </p:nvSpPr>
            <p:spPr bwMode="auto">
              <a:xfrm>
                <a:off x="1463" y="2079"/>
                <a:ext cx="724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6" name="Freeform 191"/>
              <p:cNvSpPr>
                <a:spLocks/>
              </p:cNvSpPr>
              <p:nvPr/>
            </p:nvSpPr>
            <p:spPr bwMode="auto">
              <a:xfrm>
                <a:off x="1623" y="2289"/>
                <a:ext cx="556" cy="226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6" cy="21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29" name="Line 194"/>
              <p:cNvSpPr>
                <a:spLocks noChangeShapeType="1"/>
              </p:cNvSpPr>
              <p:nvPr/>
            </p:nvSpPr>
            <p:spPr bwMode="auto">
              <a:xfrm flipH="1">
                <a:off x="2043" y="2337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3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1" name="Line 196"/>
              <p:cNvSpPr>
                <a:spLocks noChangeShapeType="1"/>
              </p:cNvSpPr>
              <p:nvPr/>
            </p:nvSpPr>
            <p:spPr bwMode="auto">
              <a:xfrm flipH="1">
                <a:off x="2056" y="2337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2" name="Line 197"/>
              <p:cNvSpPr>
                <a:spLocks noChangeShapeType="1"/>
              </p:cNvSpPr>
              <p:nvPr/>
            </p:nvSpPr>
            <p:spPr bwMode="auto">
              <a:xfrm flipH="1">
                <a:off x="2070" y="2334"/>
                <a:ext cx="0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5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5" name="Line 200"/>
              <p:cNvSpPr>
                <a:spLocks noChangeShapeType="1"/>
              </p:cNvSpPr>
              <p:nvPr/>
            </p:nvSpPr>
            <p:spPr bwMode="auto">
              <a:xfrm flipH="1">
                <a:off x="2105" y="2329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6" name="Line 201"/>
              <p:cNvSpPr>
                <a:spLocks noChangeShapeType="1"/>
              </p:cNvSpPr>
              <p:nvPr/>
            </p:nvSpPr>
            <p:spPr bwMode="auto">
              <a:xfrm flipH="1">
                <a:off x="2119" y="2324"/>
                <a:ext cx="0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7" name="Line 202"/>
              <p:cNvSpPr>
                <a:spLocks noChangeShapeType="1"/>
              </p:cNvSpPr>
              <p:nvPr/>
            </p:nvSpPr>
            <p:spPr bwMode="auto">
              <a:xfrm flipH="1">
                <a:off x="2129" y="2324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8" name="Line 203"/>
              <p:cNvSpPr>
                <a:spLocks noChangeShapeType="1"/>
              </p:cNvSpPr>
              <p:nvPr/>
            </p:nvSpPr>
            <p:spPr bwMode="auto">
              <a:xfrm flipH="1">
                <a:off x="2140" y="2321"/>
                <a:ext cx="3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39" name="Line 204"/>
              <p:cNvSpPr>
                <a:spLocks noChangeShapeType="1"/>
              </p:cNvSpPr>
              <p:nvPr/>
            </p:nvSpPr>
            <p:spPr bwMode="auto">
              <a:xfrm flipH="1">
                <a:off x="2154" y="2318"/>
                <a:ext cx="3" cy="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0" name="Freeform 205"/>
              <p:cNvSpPr>
                <a:spLocks/>
              </p:cNvSpPr>
              <p:nvPr/>
            </p:nvSpPr>
            <p:spPr bwMode="auto">
              <a:xfrm>
                <a:off x="1861" y="2372"/>
                <a:ext cx="95" cy="67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1" name="Line 206"/>
              <p:cNvSpPr>
                <a:spLocks noChangeShapeType="1"/>
              </p:cNvSpPr>
              <p:nvPr/>
            </p:nvSpPr>
            <p:spPr bwMode="auto">
              <a:xfrm flipH="1">
                <a:off x="1875" y="2406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2" name="Line 207"/>
              <p:cNvSpPr>
                <a:spLocks noChangeShapeType="1"/>
              </p:cNvSpPr>
              <p:nvPr/>
            </p:nvSpPr>
            <p:spPr bwMode="auto">
              <a:xfrm flipH="1">
                <a:off x="1948" y="2393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3" name="Line 208"/>
              <p:cNvSpPr>
                <a:spLocks noChangeShapeType="1"/>
              </p:cNvSpPr>
              <p:nvPr/>
            </p:nvSpPr>
            <p:spPr bwMode="auto">
              <a:xfrm flipH="1">
                <a:off x="1937" y="2404"/>
                <a:ext cx="0" cy="16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3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5" name="Line 210"/>
              <p:cNvSpPr>
                <a:spLocks noChangeShapeType="1"/>
              </p:cNvSpPr>
              <p:nvPr/>
            </p:nvSpPr>
            <p:spPr bwMode="auto">
              <a:xfrm flipV="1">
                <a:off x="1896" y="2420"/>
                <a:ext cx="30" cy="5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6" name="Freeform 211"/>
              <p:cNvSpPr>
                <a:spLocks/>
              </p:cNvSpPr>
              <p:nvPr/>
            </p:nvSpPr>
            <p:spPr bwMode="auto">
              <a:xfrm>
                <a:off x="1671" y="2388"/>
                <a:ext cx="117" cy="4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47" name="Line 212"/>
              <p:cNvSpPr>
                <a:spLocks noChangeShapeType="1"/>
              </p:cNvSpPr>
              <p:nvPr/>
            </p:nvSpPr>
            <p:spPr bwMode="auto">
              <a:xfrm flipV="1">
                <a:off x="1661" y="2393"/>
                <a:ext cx="133" cy="24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64533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4534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22" name="Freeform 215"/>
                <p:cNvSpPr>
                  <a:spLocks/>
                </p:cNvSpPr>
                <p:nvPr/>
              </p:nvSpPr>
              <p:spPr bwMode="auto">
                <a:xfrm>
                  <a:off x="2565" y="1194"/>
                  <a:ext cx="1251" cy="182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  <p:sp>
              <p:nvSpPr>
                <p:cNvPr id="123" name="Freeform 216"/>
                <p:cNvSpPr>
                  <a:spLocks/>
                </p:cNvSpPr>
                <p:nvPr/>
              </p:nvSpPr>
              <p:spPr bwMode="auto">
                <a:xfrm>
                  <a:off x="3410" y="1357"/>
                  <a:ext cx="414" cy="1233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1662" kern="0">
                    <a:solidFill>
                      <a:sysClr val="windowText" lastClr="000000"/>
                    </a:solidFill>
                    <a:latin typeface="Times New Roman" pitchFamily="18" charset="0"/>
                    <a:ea typeface="굴림" charset="-127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0" name="Oval 217"/>
              <p:cNvSpPr>
                <a:spLocks noChangeArrowheads="1"/>
              </p:cNvSpPr>
              <p:nvPr/>
            </p:nvSpPr>
            <p:spPr bwMode="auto">
              <a:xfrm flipH="1">
                <a:off x="2270" y="2675"/>
                <a:ext cx="1104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1" name="Oval 218"/>
              <p:cNvSpPr>
                <a:spLocks noChangeArrowheads="1"/>
              </p:cNvSpPr>
              <p:nvPr/>
            </p:nvSpPr>
            <p:spPr bwMode="auto">
              <a:xfrm flipH="1">
                <a:off x="2270" y="2650"/>
                <a:ext cx="1104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2" name="Freeform 219"/>
              <p:cNvSpPr>
                <a:spLocks/>
              </p:cNvSpPr>
              <p:nvPr/>
            </p:nvSpPr>
            <p:spPr bwMode="auto">
              <a:xfrm>
                <a:off x="1830" y="1139"/>
                <a:ext cx="1622" cy="1733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3" name="Freeform 220"/>
              <p:cNvSpPr>
                <a:spLocks/>
              </p:cNvSpPr>
              <p:nvPr/>
            </p:nvSpPr>
            <p:spPr bwMode="auto">
              <a:xfrm>
                <a:off x="1899" y="2539"/>
                <a:ext cx="1329" cy="324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4" name="Freeform 221"/>
              <p:cNvSpPr>
                <a:spLocks/>
              </p:cNvSpPr>
              <p:nvPr/>
            </p:nvSpPr>
            <p:spPr bwMode="auto">
              <a:xfrm>
                <a:off x="3435" y="1335"/>
                <a:ext cx="60" cy="1528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5" name="Oval 222"/>
              <p:cNvSpPr>
                <a:spLocks noChangeArrowheads="1"/>
              </p:cNvSpPr>
              <p:nvPr/>
            </p:nvSpPr>
            <p:spPr bwMode="auto">
              <a:xfrm flipH="1">
                <a:off x="1968" y="2564"/>
                <a:ext cx="52" cy="94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0"/>
                <a:ext cx="43" cy="7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7" name="Oval 224"/>
              <p:cNvSpPr>
                <a:spLocks noChangeArrowheads="1"/>
              </p:cNvSpPr>
              <p:nvPr/>
            </p:nvSpPr>
            <p:spPr bwMode="auto">
              <a:xfrm flipH="1">
                <a:off x="2356" y="2658"/>
                <a:ext cx="60" cy="5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8" name="Oval 225"/>
              <p:cNvSpPr>
                <a:spLocks noChangeArrowheads="1"/>
              </p:cNvSpPr>
              <p:nvPr/>
            </p:nvSpPr>
            <p:spPr bwMode="auto">
              <a:xfrm flipH="1">
                <a:off x="2460" y="2675"/>
                <a:ext cx="43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119" name="Oval 226"/>
              <p:cNvSpPr>
                <a:spLocks noChangeArrowheads="1"/>
              </p:cNvSpPr>
              <p:nvPr/>
            </p:nvSpPr>
            <p:spPr bwMode="auto">
              <a:xfrm flipH="1">
                <a:off x="2555" y="2684"/>
                <a:ext cx="60" cy="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  <p:sp>
            <p:nvSpPr>
              <p:cNvPr id="64545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09 w 1345"/>
                  <a:gd name="T1" fmla="*/ 167 h 1366"/>
                  <a:gd name="T2" fmla="*/ 0 w 1345"/>
                  <a:gd name="T3" fmla="*/ 0 h 1366"/>
                  <a:gd name="T4" fmla="*/ 0 w 1345"/>
                  <a:gd name="T5" fmla="*/ 1136 h 1366"/>
                  <a:gd name="T6" fmla="*/ 1324 w 1345"/>
                  <a:gd name="T7" fmla="*/ 1345 h 1366"/>
                  <a:gd name="T8" fmla="*/ 1309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1pPr>
                <a:lvl2pPr marL="742950" indent="-28575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2pPr>
                <a:lvl3pPr marL="11430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3pPr>
                <a:lvl4pPr marL="16002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4pPr>
                <a:lvl5pPr marL="2057400" indent="-228600"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2"/>
                    </a:solidFill>
                    <a:latin typeface="다음_SemiBold" pitchFamily="2" charset="-127"/>
                    <a:ea typeface="다음_SemiBold" pitchFamily="2" charset="-127"/>
                  </a:defRPr>
                </a:lvl9pPr>
              </a:lstStyle>
              <a:p>
                <a:r>
                  <a:rPr kumimoji="0" lang="en-US" altLang="ko-KR" sz="1292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endParaRPr kumimoji="0" lang="ko-KR" altLang="en-US" sz="1292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8"/>
              <p:cNvSpPr>
                <a:spLocks/>
              </p:cNvSpPr>
              <p:nvPr/>
            </p:nvSpPr>
            <p:spPr bwMode="auto">
              <a:xfrm>
                <a:off x="1830" y="1130"/>
                <a:ext cx="1665" cy="213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Times New Roman" pitchFamily="18" charset="0"/>
                  <a:ea typeface="굴림" charset="-127"/>
                  <a:cs typeface="Times New Roman" pitchFamily="18" charset="0"/>
                </a:endParaRPr>
              </a:p>
            </p:txBody>
          </p:sp>
        </p:grpSp>
      </p:grpSp>
      <p:sp>
        <p:nvSpPr>
          <p:cNvPr id="161" name="TextBox 63"/>
          <p:cNvSpPr txBox="1">
            <a:spLocks noChangeArrowheads="1"/>
          </p:cNvSpPr>
          <p:nvPr/>
        </p:nvSpPr>
        <p:spPr bwMode="auto">
          <a:xfrm>
            <a:off x="1680151" y="4419424"/>
            <a:ext cx="661896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Router</a:t>
            </a: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Routing</a:t>
            </a: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Router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70569" y="406891"/>
            <a:ext cx="2967480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 Layer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5363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086991" y="2463559"/>
            <a:ext cx="3838348" cy="1491680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데이터 전달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(forwarding)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오류 제어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(error control) 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매체접근제어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(media access control)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4779" y="314725"/>
            <a:ext cx="3228769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Link  Layer</a:t>
            </a:r>
            <a:endParaRPr lang="ko-KR" altLang="en-US" sz="3200"/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4409615" y="5586676"/>
            <a:ext cx="998083" cy="359254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sz="1108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424516" y="5972786"/>
            <a:ext cx="2992687" cy="53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23" tIns="29358" rIns="20723" bIns="29358"/>
          <a:lstStyle/>
          <a:p>
            <a:pPr defTabSz="995021">
              <a:lnSpc>
                <a:spcPts val="2285"/>
              </a:lnSpc>
              <a:tabLst>
                <a:tab pos="496778" algn="l"/>
                <a:tab pos="995021" algn="l"/>
                <a:tab pos="1491799" algn="l"/>
              </a:tabLst>
            </a:pPr>
            <a:r>
              <a:rPr lang="en-US" altLang="ko-KR" sz="193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Access Control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V="1">
            <a:off x="4381500" y="4593539"/>
            <a:ext cx="1026198" cy="48858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sz="1108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407698" y="4196794"/>
            <a:ext cx="2995811" cy="53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0723" tIns="29358" rIns="20723" bIns="29358"/>
          <a:lstStyle/>
          <a:p>
            <a:pPr defTabSz="995021">
              <a:lnSpc>
                <a:spcPts val="2285"/>
              </a:lnSpc>
              <a:tabLst>
                <a:tab pos="496778" algn="l"/>
                <a:tab pos="995021" algn="l"/>
                <a:tab pos="1491799" algn="l"/>
              </a:tabLst>
            </a:pPr>
            <a:r>
              <a:rPr lang="en-US" altLang="ko-KR" sz="193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Link Control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413946" y="4574378"/>
            <a:ext cx="2010223" cy="589176"/>
          </a:xfrm>
          <a:prstGeom prst="rect">
            <a:avLst/>
          </a:prstGeom>
          <a:solidFill>
            <a:srgbClr val="8955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100163" tIns="50082" rIns="100163" bIns="50082" anchor="ctr"/>
          <a:lstStyle/>
          <a:p>
            <a:pPr defTabSz="995021">
              <a:lnSpc>
                <a:spcPct val="100000"/>
              </a:lnSpc>
              <a:defRPr/>
            </a:pPr>
            <a:r>
              <a:rPr lang="en-US" altLang="ko-KR" sz="1939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LLC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413946" y="5350366"/>
            <a:ext cx="2010223" cy="589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lIns="100163" tIns="50082" rIns="100163" bIns="50082" anchor="ctr"/>
          <a:lstStyle/>
          <a:p>
            <a:pPr defTabSz="995021">
              <a:lnSpc>
                <a:spcPct val="100000"/>
              </a:lnSpc>
              <a:defRPr/>
            </a:pPr>
            <a:r>
              <a:rPr lang="en-US" altLang="ko-KR" sz="1939"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DF499C44-247A-A268-8229-A842C01EC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83789"/>
              </p:ext>
            </p:extLst>
          </p:nvPr>
        </p:nvGraphicFramePr>
        <p:xfrm>
          <a:off x="1498242" y="1213343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2FEF3278-D77E-E9D6-FBF9-776DD02B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21372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FB5152DA-78E2-0DFE-0704-C5D5B9B8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142" y="14006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89A81381-CE8C-1D9B-2605-DAE46AACF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28865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F83914EE-254F-A8BC-1AC0-5BDB3E1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36358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3B84FFD-C14C-9B05-CCA0-CC5E9F75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43851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FCBE0C38-97A0-8859-E344-8B8B8BFE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51471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190CE294-8147-F916-AAC0-0C1A7002F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92" y="590916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578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0" name="AutoShape 28"/>
          <p:cNvSpPr>
            <a:spLocks noChangeArrowheads="1"/>
          </p:cNvSpPr>
          <p:nvPr/>
        </p:nvSpPr>
        <p:spPr bwMode="auto">
          <a:xfrm rot="5400000">
            <a:off x="3860362" y="5711716"/>
            <a:ext cx="11430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620 w 21600"/>
              <a:gd name="T13" fmla="*/ 4620 h 21600"/>
              <a:gd name="T14" fmla="*/ 16980 w 21600"/>
              <a:gd name="T15" fmla="*/ 1698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639" y="21600"/>
                </a:lnTo>
                <a:lnTo>
                  <a:pt x="15961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4827261" y="5502431"/>
            <a:ext cx="2820987" cy="914400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전기적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기계적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기능적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절차적인 수단 제공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5269" y="362724"/>
            <a:ext cx="2795958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Layer</a:t>
            </a:r>
            <a:endParaRPr lang="ko-KR" altLang="en-US" sz="32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249810" y="6611938"/>
            <a:ext cx="1295400" cy="246062"/>
          </a:xfrm>
        </p:spPr>
        <p:txBody>
          <a:bodyPr/>
          <a:lstStyle/>
          <a:p>
            <a:pPr>
              <a:defRPr/>
            </a:pPr>
            <a:fld id="{0B7543D3-D02F-40DF-8507-5C6C57421F0B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091024D3-7303-0806-E8CE-02879B356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96581"/>
              </p:ext>
            </p:extLst>
          </p:nvPr>
        </p:nvGraphicFramePr>
        <p:xfrm>
          <a:off x="1256862" y="1154002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58F46FD0-0F6E-CE07-82BC-7272A8C94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20779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E5E48E01-008B-B444-6630-864256FC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62" y="13413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EA599E9D-C334-7D92-BB09-7A455849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28272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3BF867A0-F0E6-3A1C-D812-B3EC2C64E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35765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74D46EE8-4269-7611-BDE3-D1EB60DDB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43258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B8462451-E1B9-82CA-F23F-D93D299A4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50878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676F0D1C-FEB5-DAFC-2306-0435D83D4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12" y="5849827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57DC1-2DB2-D8D1-3058-2CEF30D500F1}"/>
              </a:ext>
            </a:extLst>
          </p:cNvPr>
          <p:cNvSpPr txBox="1"/>
          <p:nvPr/>
        </p:nvSpPr>
        <p:spPr>
          <a:xfrm>
            <a:off x="4299143" y="3702832"/>
            <a:ext cx="47820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기계적 특성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커넥터의 크기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핀의 개수 및 위치 등의 규격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전기적 특성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전송매체 전류 및 전압 특성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전송속도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거리 등을 규정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기능적 특성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커넥터의 각 핀의 기능을 규정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절차적 특성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핀의 신호화 주고 받는 순서에 대한 규정 </a:t>
            </a:r>
          </a:p>
        </p:txBody>
      </p:sp>
    </p:spTree>
    <p:extLst>
      <p:ext uri="{BB962C8B-B14F-4D97-AF65-F5344CB8AC3E}">
        <p14:creationId xmlns:p14="http://schemas.microsoft.com/office/powerpoint/2010/main" val="69657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4"/>
          <p:cNvSpPr>
            <a:spLocks/>
          </p:cNvSpPr>
          <p:nvPr/>
        </p:nvSpPr>
        <p:spPr bwMode="auto">
          <a:xfrm flipV="1">
            <a:off x="3397258" y="3519558"/>
            <a:ext cx="1847751" cy="198921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>
              <a:defRPr/>
            </a:pPr>
            <a:endParaRPr lang="ko-KR" altLang="en-US" sz="1363" ker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5" name="직선 연결선 84"/>
          <p:cNvCxnSpPr/>
          <p:nvPr/>
        </p:nvCxnSpPr>
        <p:spPr bwMode="auto">
          <a:xfrm>
            <a:off x="5736209" y="3827239"/>
            <a:ext cx="2210367" cy="1616868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직선 연결선 2"/>
          <p:cNvCxnSpPr>
            <a:stCxn id="37" idx="1"/>
            <a:endCxn id="66" idx="2"/>
          </p:cNvCxnSpPr>
          <p:nvPr/>
        </p:nvCxnSpPr>
        <p:spPr bwMode="auto">
          <a:xfrm>
            <a:off x="1008770" y="1881564"/>
            <a:ext cx="1661197" cy="1508108"/>
          </a:xfrm>
          <a:prstGeom prst="line">
            <a:avLst/>
          </a:prstGeom>
          <a:solidFill>
            <a:srgbClr val="FF99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394" name="그룹 2"/>
          <p:cNvGrpSpPr>
            <a:grpSpLocks/>
          </p:cNvGrpSpPr>
          <p:nvPr/>
        </p:nvGrpSpPr>
        <p:grpSpPr bwMode="auto">
          <a:xfrm>
            <a:off x="767934" y="1465607"/>
            <a:ext cx="552203" cy="624695"/>
            <a:chOff x="809159" y="4814047"/>
            <a:chExt cx="688975" cy="748336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086" y="5283915"/>
              <a:ext cx="61170" cy="37152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452" y="5317789"/>
              <a:ext cx="112682" cy="57914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1159" y="5337458"/>
              <a:ext cx="110536" cy="41523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7988" y="5314512"/>
              <a:ext cx="25756" cy="2731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183" y="5313418"/>
              <a:ext cx="35414" cy="5464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280" y="5311233"/>
              <a:ext cx="15024" cy="655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671" y="5315604"/>
              <a:ext cx="30049" cy="2294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891" y="5254587"/>
              <a:ext cx="230486" cy="307796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3374" bIns="23374" anchor="ctr">
              <a:spAutoFit/>
            </a:bodyPr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09842" y="5244755"/>
              <a:ext cx="230486" cy="30779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3374" bIns="23374" anchor="ctr">
              <a:spAutoFit/>
            </a:bodyPr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7013" y="5336366"/>
              <a:ext cx="283317" cy="5900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915" y="5351664"/>
              <a:ext cx="291902" cy="79768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4184" y="5396465"/>
              <a:ext cx="74048" cy="34967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525" y="5405207"/>
              <a:ext cx="89073" cy="50265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2193"/>
              <a:ext cx="119122" cy="249140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5" y="5080670"/>
              <a:ext cx="509756" cy="20324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915" y="5218352"/>
              <a:ext cx="392780" cy="150795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7939" y="5307955"/>
              <a:ext cx="119122" cy="426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671" y="5314512"/>
              <a:ext cx="12878" cy="142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9110" y="5250041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452" y="5251134"/>
              <a:ext cx="1073" cy="5682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842" y="5248948"/>
              <a:ext cx="3220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427" y="5247855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5939" y="5246763"/>
              <a:ext cx="536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5598" y="5244578"/>
              <a:ext cx="536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183" y="5244578"/>
              <a:ext cx="2146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768" y="5240207"/>
              <a:ext cx="1074" cy="5572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281" y="5240207"/>
              <a:ext cx="1073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8866" y="5239114"/>
              <a:ext cx="2146" cy="546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524" y="5238021"/>
              <a:ext cx="1074" cy="5354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476" y="5272988"/>
              <a:ext cx="65464" cy="4370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061" y="5297028"/>
              <a:ext cx="0" cy="1420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573" y="5287193"/>
              <a:ext cx="0" cy="13113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6134" y="5293750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647" y="5302491"/>
              <a:ext cx="0" cy="983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7159" y="5303584"/>
              <a:ext cx="20390" cy="4371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330" y="5282822"/>
              <a:ext cx="81561" cy="2513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891" y="5287193"/>
              <a:ext cx="92293" cy="15298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943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363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2"/>
                <a:ext cx="69" cy="205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363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500" y="5135306"/>
              <a:ext cx="245756" cy="655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500" y="5130935"/>
              <a:ext cx="245756" cy="64470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476" y="4815139"/>
              <a:ext cx="358439" cy="360597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769" y="5106895"/>
              <a:ext cx="294049" cy="68841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744" y="4856663"/>
              <a:ext cx="12878" cy="319073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061" y="5112358"/>
              <a:ext cx="10732" cy="19669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3744" y="5116729"/>
              <a:ext cx="8585" cy="163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6134" y="5132027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4671" y="5135306"/>
              <a:ext cx="10732" cy="120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061" y="5138584"/>
              <a:ext cx="11805" cy="1092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817" y="4841365"/>
              <a:ext cx="297268" cy="283014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744" y="4814047"/>
              <a:ext cx="368098" cy="44801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9395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492" y="4993578"/>
            <a:ext cx="840958" cy="10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669967" y="3296723"/>
            <a:ext cx="712015" cy="374727"/>
            <a:chOff x="4191412" y="2433205"/>
            <a:chExt cx="1165169" cy="535478"/>
          </a:xfrm>
        </p:grpSpPr>
        <p:sp>
          <p:nvSpPr>
            <p:cNvPr id="64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363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363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246916" y="3532581"/>
            <a:ext cx="712015" cy="374727"/>
            <a:chOff x="4191412" y="2433205"/>
            <a:chExt cx="1165169" cy="535478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auto">
            <a:xfrm>
              <a:off x="4196118" y="2443770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232630" y="2636889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363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363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4191412" y="243320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 rot="5400000">
              <a:off x="4817002" y="220562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 rot="-5400000">
              <a:off x="4571500" y="2167222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534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306599" y="2385950"/>
            <a:ext cx="1000134" cy="402552"/>
            <a:chOff x="2610322" y="5109168"/>
            <a:chExt cx="1495425" cy="742950"/>
          </a:xfrm>
        </p:grpSpPr>
        <p:sp>
          <p:nvSpPr>
            <p:cNvPr id="77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363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HUB</a:t>
              </a:r>
              <a:endParaRPr lang="ko-KR" altLang="en-US" sz="1363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320643" y="4380018"/>
            <a:ext cx="1000134" cy="402552"/>
            <a:chOff x="2610322" y="5109168"/>
            <a:chExt cx="1495425" cy="742950"/>
          </a:xfrm>
        </p:grpSpPr>
        <p:sp>
          <p:nvSpPr>
            <p:cNvPr id="81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363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363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63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20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4" y="1106702"/>
            <a:ext cx="8843008" cy="5432425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3824" y="354012"/>
            <a:ext cx="8286750" cy="5532438"/>
          </a:xfrm>
          <a:prstGeom prst="rect">
            <a:avLst/>
          </a:prstGeom>
        </p:spPr>
        <p:txBody>
          <a:bodyPr/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25000"/>
              </a:spcAft>
              <a:buSzPct val="120000"/>
              <a:buBlip>
                <a:blip r:embed="rId4"/>
              </a:buBlip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176213" algn="l" rtl="0" eaLnBrk="0" fontAlgn="base" hangingPunct="0">
              <a:spcBef>
                <a:spcPct val="0"/>
              </a:spcBef>
              <a:spcAft>
                <a:spcPct val="2500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94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Font typeface="돋움" pitchFamily="50" charset="-127"/>
              <a:buChar char="▫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957388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145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8717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289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861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7675" lvl="1" indent="0" eaLnBrk="1" hangingPunct="1">
              <a:lnSpc>
                <a:spcPct val="100000"/>
              </a:lnSpc>
              <a:buFontTx/>
              <a:buNone/>
            </a:pPr>
            <a:r>
              <a:rPr lang="en-US" altLang="ko-KR" sz="32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ko-KR" altLang="en-US" sz="3200" b="0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Encapsulation</a:t>
            </a:r>
          </a:p>
        </p:txBody>
      </p:sp>
      <p:cxnSp>
        <p:nvCxnSpPr>
          <p:cNvPr id="5" name="직선 화살표 연결선 4"/>
          <p:cNvCxnSpPr/>
          <p:nvPr/>
        </p:nvCxnSpPr>
        <p:spPr bwMode="auto">
          <a:xfrm flipV="1">
            <a:off x="7255600" y="5384590"/>
            <a:ext cx="627530" cy="8965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266871" y="5529309"/>
            <a:ext cx="9478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9432" y="645657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27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445824" y="290702"/>
            <a:ext cx="8134350" cy="5394325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Encapsulation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캡슐화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 </a:t>
            </a:r>
          </a:p>
        </p:txBody>
      </p:sp>
      <p:grpSp>
        <p:nvGrpSpPr>
          <p:cNvPr id="50180" name="그룹 54"/>
          <p:cNvGrpSpPr>
            <a:grpSpLocks/>
          </p:cNvGrpSpPr>
          <p:nvPr/>
        </p:nvGrpSpPr>
        <p:grpSpPr bwMode="auto">
          <a:xfrm>
            <a:off x="1204310" y="1478797"/>
            <a:ext cx="7048500" cy="4917004"/>
            <a:chOff x="1460500" y="1381125"/>
            <a:chExt cx="6411913" cy="5066486"/>
          </a:xfrm>
        </p:grpSpPr>
        <p:sp>
          <p:nvSpPr>
            <p:cNvPr id="50181" name="Freeform 31"/>
            <p:cNvSpPr>
              <a:spLocks/>
            </p:cNvSpPr>
            <p:nvPr/>
          </p:nvSpPr>
          <p:spPr bwMode="auto">
            <a:xfrm>
              <a:off x="1473200" y="5723158"/>
              <a:ext cx="4306888" cy="380560"/>
            </a:xfrm>
            <a:custGeom>
              <a:avLst/>
              <a:gdLst>
                <a:gd name="T0" fmla="*/ 0 w 2713"/>
                <a:gd name="T1" fmla="*/ 0 h 222"/>
                <a:gd name="T2" fmla="*/ 2147483647 w 2713"/>
                <a:gd name="T3" fmla="*/ 2147483647 h 222"/>
                <a:gd name="T4" fmla="*/ 2147483647 w 2713"/>
                <a:gd name="T5" fmla="*/ 2147483647 h 222"/>
                <a:gd name="T6" fmla="*/ 2147483647 w 2713"/>
                <a:gd name="T7" fmla="*/ 2147483647 h 222"/>
                <a:gd name="T8" fmla="*/ 0 w 2713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13"/>
                <a:gd name="T16" fmla="*/ 0 h 222"/>
                <a:gd name="T17" fmla="*/ 2713 w 2713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13" h="222">
                  <a:moveTo>
                    <a:pt x="0" y="0"/>
                  </a:moveTo>
                  <a:lnTo>
                    <a:pt x="343" y="222"/>
                  </a:lnTo>
                  <a:lnTo>
                    <a:pt x="2712" y="216"/>
                  </a:lnTo>
                  <a:lnTo>
                    <a:pt x="2713" y="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AFD00"/>
                </a:gs>
                <a:gs pos="100000">
                  <a:srgbClr val="7475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2" name="Freeform 32"/>
            <p:cNvSpPr>
              <a:spLocks/>
            </p:cNvSpPr>
            <p:nvPr/>
          </p:nvSpPr>
          <p:spPr bwMode="auto">
            <a:xfrm>
              <a:off x="1939925" y="4199157"/>
              <a:ext cx="3838575" cy="380560"/>
            </a:xfrm>
            <a:custGeom>
              <a:avLst/>
              <a:gdLst>
                <a:gd name="T0" fmla="*/ 0 w 2418"/>
                <a:gd name="T1" fmla="*/ 2147483647 h 390"/>
                <a:gd name="T2" fmla="*/ 2147483647 w 2418"/>
                <a:gd name="T3" fmla="*/ 2147483647 h 390"/>
                <a:gd name="T4" fmla="*/ 2147483647 w 2418"/>
                <a:gd name="T5" fmla="*/ 2147483647 h 390"/>
                <a:gd name="T6" fmla="*/ 2147483647 w 2418"/>
                <a:gd name="T7" fmla="*/ 0 h 390"/>
                <a:gd name="T8" fmla="*/ 0 w 2418"/>
                <a:gd name="T9" fmla="*/ 2147483647 h 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8"/>
                <a:gd name="T16" fmla="*/ 0 h 390"/>
                <a:gd name="T17" fmla="*/ 2418 w 2418"/>
                <a:gd name="T18" fmla="*/ 390 h 3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8" h="390">
                  <a:moveTo>
                    <a:pt x="0" y="90"/>
                  </a:moveTo>
                  <a:lnTo>
                    <a:pt x="1164" y="390"/>
                  </a:lnTo>
                  <a:lnTo>
                    <a:pt x="2418" y="390"/>
                  </a:lnTo>
                  <a:lnTo>
                    <a:pt x="2418" y="0"/>
                  </a:lnTo>
                  <a:lnTo>
                    <a:pt x="0" y="90"/>
                  </a:lnTo>
                  <a:close/>
                </a:path>
              </a:pathLst>
            </a:custGeom>
            <a:gradFill rotWithShape="0">
              <a:gsLst>
                <a:gs pos="0">
                  <a:srgbClr val="FAFD00"/>
                </a:gs>
                <a:gs pos="100000">
                  <a:srgbClr val="7475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3" name="Freeform 33"/>
            <p:cNvSpPr>
              <a:spLocks/>
            </p:cNvSpPr>
            <p:nvPr/>
          </p:nvSpPr>
          <p:spPr bwMode="auto">
            <a:xfrm>
              <a:off x="2335213" y="3481608"/>
              <a:ext cx="3424237" cy="380560"/>
            </a:xfrm>
            <a:custGeom>
              <a:avLst/>
              <a:gdLst>
                <a:gd name="T0" fmla="*/ 0 w 2157"/>
                <a:gd name="T1" fmla="*/ 0 h 336"/>
                <a:gd name="T2" fmla="*/ 2147483647 w 2157"/>
                <a:gd name="T3" fmla="*/ 2147483647 h 336"/>
                <a:gd name="T4" fmla="*/ 2147483647 w 2157"/>
                <a:gd name="T5" fmla="*/ 2147483647 h 336"/>
                <a:gd name="T6" fmla="*/ 2147483647 w 2157"/>
                <a:gd name="T7" fmla="*/ 2147483647 h 336"/>
                <a:gd name="T8" fmla="*/ 0 w 2157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7"/>
                <a:gd name="T16" fmla="*/ 0 h 336"/>
                <a:gd name="T17" fmla="*/ 2157 w 2157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7" h="336">
                  <a:moveTo>
                    <a:pt x="0" y="0"/>
                  </a:moveTo>
                  <a:lnTo>
                    <a:pt x="936" y="336"/>
                  </a:lnTo>
                  <a:lnTo>
                    <a:pt x="2157" y="329"/>
                  </a:lnTo>
                  <a:lnTo>
                    <a:pt x="2157" y="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AFD00"/>
                </a:gs>
                <a:gs pos="100000">
                  <a:srgbClr val="7475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4" name="Freeform 34"/>
            <p:cNvSpPr>
              <a:spLocks/>
            </p:cNvSpPr>
            <p:nvPr/>
          </p:nvSpPr>
          <p:spPr bwMode="auto">
            <a:xfrm>
              <a:off x="3884613" y="2762470"/>
              <a:ext cx="1855787" cy="380560"/>
            </a:xfrm>
            <a:custGeom>
              <a:avLst/>
              <a:gdLst>
                <a:gd name="T0" fmla="*/ 0 w 1169"/>
                <a:gd name="T1" fmla="*/ 2147483647 h 164"/>
                <a:gd name="T2" fmla="*/ 2147483647 w 1169"/>
                <a:gd name="T3" fmla="*/ 2147483647 h 164"/>
                <a:gd name="T4" fmla="*/ 2147483647 w 1169"/>
                <a:gd name="T5" fmla="*/ 2147483647 h 164"/>
                <a:gd name="T6" fmla="*/ 2147483647 w 1169"/>
                <a:gd name="T7" fmla="*/ 0 h 164"/>
                <a:gd name="T8" fmla="*/ 0 w 1169"/>
                <a:gd name="T9" fmla="*/ 2147483647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9"/>
                <a:gd name="T16" fmla="*/ 0 h 164"/>
                <a:gd name="T17" fmla="*/ 1169 w 1169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9" h="164">
                  <a:moveTo>
                    <a:pt x="0" y="20"/>
                  </a:moveTo>
                  <a:lnTo>
                    <a:pt x="108" y="164"/>
                  </a:lnTo>
                  <a:lnTo>
                    <a:pt x="1169" y="162"/>
                  </a:lnTo>
                  <a:lnTo>
                    <a:pt x="1169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0">
              <a:gsLst>
                <a:gs pos="0">
                  <a:srgbClr val="FAFD00"/>
                </a:gs>
                <a:gs pos="100000">
                  <a:srgbClr val="7475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5" name="Freeform 35"/>
            <p:cNvSpPr>
              <a:spLocks/>
            </p:cNvSpPr>
            <p:nvPr/>
          </p:nvSpPr>
          <p:spPr bwMode="auto">
            <a:xfrm>
              <a:off x="1806575" y="5008782"/>
              <a:ext cx="3971925" cy="380560"/>
            </a:xfrm>
            <a:custGeom>
              <a:avLst/>
              <a:gdLst>
                <a:gd name="T0" fmla="*/ 0 w 2502"/>
                <a:gd name="T1" fmla="*/ 2147483647 h 282"/>
                <a:gd name="T2" fmla="*/ 2147483647 w 2502"/>
                <a:gd name="T3" fmla="*/ 2147483647 h 282"/>
                <a:gd name="T4" fmla="*/ 2147483647 w 2502"/>
                <a:gd name="T5" fmla="*/ 2147483647 h 282"/>
                <a:gd name="T6" fmla="*/ 2147483647 w 2502"/>
                <a:gd name="T7" fmla="*/ 0 h 282"/>
                <a:gd name="T8" fmla="*/ 0 w 2502"/>
                <a:gd name="T9" fmla="*/ 2147483647 h 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2"/>
                <a:gd name="T16" fmla="*/ 0 h 282"/>
                <a:gd name="T17" fmla="*/ 2502 w 2502"/>
                <a:gd name="T18" fmla="*/ 282 h 2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2" h="282">
                  <a:moveTo>
                    <a:pt x="0" y="12"/>
                  </a:moveTo>
                  <a:lnTo>
                    <a:pt x="1290" y="282"/>
                  </a:lnTo>
                  <a:lnTo>
                    <a:pt x="2502" y="276"/>
                  </a:lnTo>
                  <a:lnTo>
                    <a:pt x="2502" y="0"/>
                  </a:lnTo>
                  <a:lnTo>
                    <a:pt x="0" y="12"/>
                  </a:lnTo>
                  <a:close/>
                </a:path>
              </a:pathLst>
            </a:custGeom>
            <a:gradFill rotWithShape="0">
              <a:gsLst>
                <a:gs pos="0">
                  <a:srgbClr val="FAFD00"/>
                </a:gs>
                <a:gs pos="100000">
                  <a:srgbClr val="7475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16" name="Rectangle 36"/>
            <p:cNvSpPr>
              <a:spLocks noChangeArrowheads="1"/>
            </p:cNvSpPr>
            <p:nvPr/>
          </p:nvSpPr>
          <p:spPr bwMode="auto">
            <a:xfrm>
              <a:off x="6302650" y="2856050"/>
              <a:ext cx="1569763" cy="380560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7" name="Text Box 37"/>
            <p:cNvSpPr txBox="1">
              <a:spLocks noChangeArrowheads="1"/>
            </p:cNvSpPr>
            <p:nvPr/>
          </p:nvSpPr>
          <p:spPr bwMode="auto">
            <a:xfrm>
              <a:off x="6402388" y="2863850"/>
              <a:ext cx="1130651" cy="38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나눔고딕" panose="020D0604000000000000" pitchFamily="50" charset="-127"/>
                  <a:ea typeface="나눔고딕" panose="020D0604000000000000" pitchFamily="50" charset="-127"/>
                </a:rPr>
                <a:t>Transport </a:t>
              </a:r>
            </a:p>
          </p:txBody>
        </p:sp>
        <p:sp>
          <p:nvSpPr>
            <p:cNvPr id="737318" name="Rectangle 38"/>
            <p:cNvSpPr>
              <a:spLocks noChangeArrowheads="1"/>
            </p:cNvSpPr>
            <p:nvPr/>
          </p:nvSpPr>
          <p:spPr bwMode="auto">
            <a:xfrm>
              <a:off x="6302650" y="4805878"/>
              <a:ext cx="1569763" cy="380560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89" name="Text Box 39"/>
            <p:cNvSpPr txBox="1">
              <a:spLocks noChangeArrowheads="1"/>
            </p:cNvSpPr>
            <p:nvPr/>
          </p:nvSpPr>
          <p:spPr bwMode="auto">
            <a:xfrm>
              <a:off x="6453188" y="4792663"/>
              <a:ext cx="1072089" cy="38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Link</a:t>
              </a:r>
            </a:p>
          </p:txBody>
        </p:sp>
        <p:sp>
          <p:nvSpPr>
            <p:cNvPr id="737320" name="Rectangle 40"/>
            <p:cNvSpPr>
              <a:spLocks noChangeArrowheads="1"/>
            </p:cNvSpPr>
            <p:nvPr/>
          </p:nvSpPr>
          <p:spPr bwMode="auto">
            <a:xfrm>
              <a:off x="6302650" y="5894477"/>
              <a:ext cx="1569763" cy="380560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91" name="Text Box 41"/>
            <p:cNvSpPr txBox="1">
              <a:spLocks noChangeArrowheads="1"/>
            </p:cNvSpPr>
            <p:nvPr/>
          </p:nvSpPr>
          <p:spPr bwMode="auto">
            <a:xfrm>
              <a:off x="6472238" y="5888038"/>
              <a:ext cx="978763" cy="38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나눔고딕" panose="020D0604000000000000" pitchFamily="50" charset="-127"/>
                  <a:ea typeface="나눔고딕" panose="020D0604000000000000" pitchFamily="50" charset="-127"/>
                </a:rPr>
                <a:t>Physical </a:t>
              </a:r>
            </a:p>
          </p:txBody>
        </p:sp>
        <p:sp>
          <p:nvSpPr>
            <p:cNvPr id="737322" name="Rectangle 42"/>
            <p:cNvSpPr>
              <a:spLocks noChangeArrowheads="1"/>
            </p:cNvSpPr>
            <p:nvPr/>
          </p:nvSpPr>
          <p:spPr bwMode="auto">
            <a:xfrm>
              <a:off x="6302650" y="3703375"/>
              <a:ext cx="1569763" cy="380560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93" name="Text Box 43"/>
            <p:cNvSpPr txBox="1">
              <a:spLocks noChangeArrowheads="1"/>
            </p:cNvSpPr>
            <p:nvPr/>
          </p:nvSpPr>
          <p:spPr bwMode="auto">
            <a:xfrm>
              <a:off x="6484938" y="3711575"/>
              <a:ext cx="1058965" cy="38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나눔고딕" panose="020D0604000000000000" pitchFamily="50" charset="-127"/>
                  <a:ea typeface="나눔고딕" panose="020D0604000000000000" pitchFamily="50" charset="-127"/>
                </a:rPr>
                <a:t>Network </a:t>
              </a:r>
            </a:p>
          </p:txBody>
        </p:sp>
        <p:sp>
          <p:nvSpPr>
            <p:cNvPr id="737324" name="AutoShape 44"/>
            <p:cNvSpPr>
              <a:spLocks noChangeArrowheads="1"/>
            </p:cNvSpPr>
            <p:nvPr/>
          </p:nvSpPr>
          <p:spPr bwMode="auto">
            <a:xfrm>
              <a:off x="6828311" y="3337374"/>
              <a:ext cx="437569" cy="43208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25" name="Rectangle 45"/>
            <p:cNvSpPr>
              <a:spLocks noChangeArrowheads="1"/>
            </p:cNvSpPr>
            <p:nvPr/>
          </p:nvSpPr>
          <p:spPr bwMode="auto">
            <a:xfrm>
              <a:off x="3840417" y="2458561"/>
              <a:ext cx="1901912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96" name="Text Box 46"/>
            <p:cNvSpPr txBox="1">
              <a:spLocks noChangeArrowheads="1"/>
            </p:cNvSpPr>
            <p:nvPr/>
          </p:nvSpPr>
          <p:spPr bwMode="auto">
            <a:xfrm>
              <a:off x="3944938" y="2464001"/>
              <a:ext cx="189547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Upper Layer Data</a:t>
              </a:r>
            </a:p>
          </p:txBody>
        </p:sp>
        <p:sp>
          <p:nvSpPr>
            <p:cNvPr id="737327" name="Rectangle 47"/>
            <p:cNvSpPr>
              <a:spLocks noChangeArrowheads="1"/>
            </p:cNvSpPr>
            <p:nvPr/>
          </p:nvSpPr>
          <p:spPr bwMode="auto">
            <a:xfrm>
              <a:off x="2413622" y="3058886"/>
              <a:ext cx="3331596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198" name="Text Box 48"/>
            <p:cNvSpPr txBox="1">
              <a:spLocks noChangeArrowheads="1"/>
            </p:cNvSpPr>
            <p:nvPr/>
          </p:nvSpPr>
          <p:spPr bwMode="auto">
            <a:xfrm>
              <a:off x="3900488" y="3062489"/>
              <a:ext cx="188912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Upper Layer Data</a:t>
              </a:r>
            </a:p>
          </p:txBody>
        </p:sp>
        <p:sp>
          <p:nvSpPr>
            <p:cNvPr id="50199" name="Text Box 49"/>
            <p:cNvSpPr txBox="1">
              <a:spLocks noChangeArrowheads="1"/>
            </p:cNvSpPr>
            <p:nvPr/>
          </p:nvSpPr>
          <p:spPr bwMode="auto">
            <a:xfrm>
              <a:off x="2457450" y="3062489"/>
              <a:ext cx="1423988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TCP Header</a:t>
              </a:r>
            </a:p>
          </p:txBody>
        </p:sp>
        <p:sp>
          <p:nvSpPr>
            <p:cNvPr id="50200" name="Line 50"/>
            <p:cNvSpPr>
              <a:spLocks noChangeShapeType="1"/>
            </p:cNvSpPr>
            <p:nvPr/>
          </p:nvSpPr>
          <p:spPr bwMode="auto">
            <a:xfrm>
              <a:off x="3832225" y="3084513"/>
              <a:ext cx="0" cy="342900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31" name="Rectangle 51"/>
            <p:cNvSpPr>
              <a:spLocks noChangeArrowheads="1"/>
            </p:cNvSpPr>
            <p:nvPr/>
          </p:nvSpPr>
          <p:spPr bwMode="auto">
            <a:xfrm>
              <a:off x="1955835" y="3866134"/>
              <a:ext cx="3799491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02" name="Text Box 52"/>
            <p:cNvSpPr txBox="1">
              <a:spLocks noChangeArrowheads="1"/>
            </p:cNvSpPr>
            <p:nvPr/>
          </p:nvSpPr>
          <p:spPr bwMode="auto">
            <a:xfrm>
              <a:off x="3890963" y="3886402"/>
              <a:ext cx="1817687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</a:p>
          </p:txBody>
        </p:sp>
        <p:sp>
          <p:nvSpPr>
            <p:cNvPr id="50203" name="Text Box 53"/>
            <p:cNvSpPr txBox="1">
              <a:spLocks noChangeArrowheads="1"/>
            </p:cNvSpPr>
            <p:nvPr/>
          </p:nvSpPr>
          <p:spPr bwMode="auto">
            <a:xfrm>
              <a:off x="2620963" y="3886402"/>
              <a:ext cx="996261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IP Header</a:t>
              </a:r>
            </a:p>
          </p:txBody>
        </p:sp>
        <p:sp>
          <p:nvSpPr>
            <p:cNvPr id="50204" name="Line 54"/>
            <p:cNvSpPr>
              <a:spLocks noChangeShapeType="1"/>
            </p:cNvSpPr>
            <p:nvPr/>
          </p:nvSpPr>
          <p:spPr bwMode="auto">
            <a:xfrm>
              <a:off x="3846513" y="3903663"/>
              <a:ext cx="0" cy="306387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35" name="Rectangle 55"/>
            <p:cNvSpPr>
              <a:spLocks noChangeArrowheads="1"/>
            </p:cNvSpPr>
            <p:nvPr/>
          </p:nvSpPr>
          <p:spPr bwMode="auto">
            <a:xfrm>
              <a:off x="1789760" y="4643938"/>
              <a:ext cx="3998781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06" name="Text Box 56"/>
            <p:cNvSpPr txBox="1">
              <a:spLocks noChangeArrowheads="1"/>
            </p:cNvSpPr>
            <p:nvPr/>
          </p:nvSpPr>
          <p:spPr bwMode="auto">
            <a:xfrm>
              <a:off x="3911600" y="4654751"/>
              <a:ext cx="180022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</a:p>
          </p:txBody>
        </p:sp>
        <p:sp>
          <p:nvSpPr>
            <p:cNvPr id="50207" name="Text Box 57"/>
            <p:cNvSpPr txBox="1">
              <a:spLocks noChangeArrowheads="1"/>
            </p:cNvSpPr>
            <p:nvPr/>
          </p:nvSpPr>
          <p:spPr bwMode="auto">
            <a:xfrm>
              <a:off x="2419350" y="4654751"/>
              <a:ext cx="114937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LLC Header</a:t>
              </a:r>
            </a:p>
          </p:txBody>
        </p:sp>
        <p:sp>
          <p:nvSpPr>
            <p:cNvPr id="50208" name="Line 58"/>
            <p:cNvSpPr>
              <a:spLocks noChangeShapeType="1"/>
            </p:cNvSpPr>
            <p:nvPr/>
          </p:nvSpPr>
          <p:spPr bwMode="auto">
            <a:xfrm>
              <a:off x="3846513" y="4699000"/>
              <a:ext cx="0" cy="274638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39" name="Rectangle 59"/>
            <p:cNvSpPr>
              <a:spLocks noChangeArrowheads="1"/>
            </p:cNvSpPr>
            <p:nvPr/>
          </p:nvSpPr>
          <p:spPr bwMode="auto">
            <a:xfrm>
              <a:off x="2032373" y="6067051"/>
              <a:ext cx="3735951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10" name="Text Box 60"/>
            <p:cNvSpPr txBox="1">
              <a:spLocks noChangeArrowheads="1"/>
            </p:cNvSpPr>
            <p:nvPr/>
          </p:nvSpPr>
          <p:spPr bwMode="auto">
            <a:xfrm>
              <a:off x="2776538" y="6096202"/>
              <a:ext cx="2329080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0101110101001000010</a:t>
              </a:r>
            </a:p>
          </p:txBody>
        </p:sp>
        <p:sp>
          <p:nvSpPr>
            <p:cNvPr id="737341" name="Rectangle 61"/>
            <p:cNvSpPr>
              <a:spLocks noChangeArrowheads="1"/>
            </p:cNvSpPr>
            <p:nvPr/>
          </p:nvSpPr>
          <p:spPr bwMode="auto">
            <a:xfrm>
              <a:off x="1460500" y="5377578"/>
              <a:ext cx="4328042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12" name="Text Box 62"/>
            <p:cNvSpPr txBox="1">
              <a:spLocks noChangeArrowheads="1"/>
            </p:cNvSpPr>
            <p:nvPr/>
          </p:nvSpPr>
          <p:spPr bwMode="auto">
            <a:xfrm>
              <a:off x="3965575" y="5391352"/>
              <a:ext cx="169227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</a:p>
          </p:txBody>
        </p:sp>
        <p:sp>
          <p:nvSpPr>
            <p:cNvPr id="50213" name="Text Box 63"/>
            <p:cNvSpPr txBox="1">
              <a:spLocks noChangeArrowheads="1"/>
            </p:cNvSpPr>
            <p:nvPr/>
          </p:nvSpPr>
          <p:spPr bwMode="auto">
            <a:xfrm>
              <a:off x="2351088" y="5391352"/>
              <a:ext cx="1284990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 Header</a:t>
              </a:r>
            </a:p>
          </p:txBody>
        </p:sp>
        <p:sp>
          <p:nvSpPr>
            <p:cNvPr id="50214" name="Line 64"/>
            <p:cNvSpPr>
              <a:spLocks noChangeShapeType="1"/>
            </p:cNvSpPr>
            <p:nvPr/>
          </p:nvSpPr>
          <p:spPr bwMode="auto">
            <a:xfrm>
              <a:off x="3846513" y="5410200"/>
              <a:ext cx="0" cy="314325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15" name="AutoShape 65"/>
            <p:cNvSpPr>
              <a:spLocks noChangeArrowheads="1"/>
            </p:cNvSpPr>
            <p:nvPr/>
          </p:nvSpPr>
          <p:spPr bwMode="auto">
            <a:xfrm>
              <a:off x="4587875" y="1996933"/>
              <a:ext cx="438150" cy="43208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798CA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47" name="Rectangle 67"/>
            <p:cNvSpPr>
              <a:spLocks noChangeArrowheads="1"/>
            </p:cNvSpPr>
            <p:nvPr/>
          </p:nvSpPr>
          <p:spPr bwMode="auto">
            <a:xfrm>
              <a:off x="6289652" y="1487736"/>
              <a:ext cx="1569764" cy="380560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48" name="Rectangle 68"/>
            <p:cNvSpPr>
              <a:spLocks noChangeArrowheads="1"/>
            </p:cNvSpPr>
            <p:nvPr/>
          </p:nvSpPr>
          <p:spPr bwMode="auto">
            <a:xfrm>
              <a:off x="6278099" y="1903220"/>
              <a:ext cx="1591425" cy="380560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18" name="Text Box 69"/>
            <p:cNvSpPr txBox="1">
              <a:spLocks noChangeArrowheads="1"/>
            </p:cNvSpPr>
            <p:nvPr/>
          </p:nvSpPr>
          <p:spPr bwMode="auto">
            <a:xfrm>
              <a:off x="6399213" y="1922463"/>
              <a:ext cx="1462087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Presentation</a:t>
              </a:r>
            </a:p>
          </p:txBody>
        </p:sp>
        <p:sp>
          <p:nvSpPr>
            <p:cNvPr id="50219" name="Text Box 70"/>
            <p:cNvSpPr txBox="1">
              <a:spLocks noChangeArrowheads="1"/>
            </p:cNvSpPr>
            <p:nvPr/>
          </p:nvSpPr>
          <p:spPr bwMode="auto">
            <a:xfrm>
              <a:off x="6383338" y="1500188"/>
              <a:ext cx="1153750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</a:p>
          </p:txBody>
        </p:sp>
        <p:sp>
          <p:nvSpPr>
            <p:cNvPr id="737351" name="Rectangle 71"/>
            <p:cNvSpPr>
              <a:spLocks noChangeArrowheads="1"/>
            </p:cNvSpPr>
            <p:nvPr/>
          </p:nvSpPr>
          <p:spPr bwMode="auto">
            <a:xfrm>
              <a:off x="6289652" y="2309706"/>
              <a:ext cx="1569764" cy="380560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21" name="Text Box 72"/>
            <p:cNvSpPr txBox="1">
              <a:spLocks noChangeArrowheads="1"/>
            </p:cNvSpPr>
            <p:nvPr/>
          </p:nvSpPr>
          <p:spPr bwMode="auto">
            <a:xfrm>
              <a:off x="6548438" y="2322513"/>
              <a:ext cx="802317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Session</a:t>
              </a:r>
            </a:p>
          </p:txBody>
        </p:sp>
        <p:sp>
          <p:nvSpPr>
            <p:cNvPr id="737359" name="Rectangle 79"/>
            <p:cNvSpPr>
              <a:spLocks noChangeArrowheads="1"/>
            </p:cNvSpPr>
            <p:nvPr/>
          </p:nvSpPr>
          <p:spPr bwMode="auto">
            <a:xfrm>
              <a:off x="5784209" y="5381667"/>
              <a:ext cx="436126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23" name="Text Box 80"/>
            <p:cNvSpPr txBox="1">
              <a:spLocks noChangeArrowheads="1"/>
            </p:cNvSpPr>
            <p:nvPr/>
          </p:nvSpPr>
          <p:spPr bwMode="auto">
            <a:xfrm>
              <a:off x="5630863" y="5405640"/>
              <a:ext cx="754062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FCS</a:t>
              </a:r>
            </a:p>
          </p:txBody>
        </p:sp>
        <p:sp>
          <p:nvSpPr>
            <p:cNvPr id="737362" name="Rectangle 82"/>
            <p:cNvSpPr>
              <a:spLocks noChangeArrowheads="1"/>
            </p:cNvSpPr>
            <p:nvPr/>
          </p:nvSpPr>
          <p:spPr bwMode="auto">
            <a:xfrm>
              <a:off x="5784209" y="4645574"/>
              <a:ext cx="436126" cy="380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25" name="Text Box 83"/>
            <p:cNvSpPr txBox="1">
              <a:spLocks noChangeArrowheads="1"/>
            </p:cNvSpPr>
            <p:nvPr/>
          </p:nvSpPr>
          <p:spPr bwMode="auto">
            <a:xfrm>
              <a:off x="5630863" y="4670627"/>
              <a:ext cx="754062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FCS</a:t>
              </a:r>
            </a:p>
          </p:txBody>
        </p:sp>
        <p:sp>
          <p:nvSpPr>
            <p:cNvPr id="737364" name="AutoShape 84"/>
            <p:cNvSpPr>
              <a:spLocks noChangeArrowheads="1"/>
            </p:cNvSpPr>
            <p:nvPr/>
          </p:nvSpPr>
          <p:spPr bwMode="auto">
            <a:xfrm>
              <a:off x="6828311" y="4111089"/>
              <a:ext cx="437569" cy="43208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7365" name="AutoShape 85"/>
            <p:cNvSpPr>
              <a:spLocks noChangeArrowheads="1"/>
            </p:cNvSpPr>
            <p:nvPr/>
          </p:nvSpPr>
          <p:spPr bwMode="auto">
            <a:xfrm>
              <a:off x="6828311" y="5355086"/>
              <a:ext cx="437569" cy="43208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28" name="Line 95"/>
            <p:cNvSpPr>
              <a:spLocks noChangeShapeType="1"/>
            </p:cNvSpPr>
            <p:nvPr/>
          </p:nvSpPr>
          <p:spPr bwMode="auto">
            <a:xfrm>
              <a:off x="5789613" y="4686300"/>
              <a:ext cx="0" cy="300038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229" name="Line 96"/>
            <p:cNvSpPr>
              <a:spLocks noChangeShapeType="1"/>
            </p:cNvSpPr>
            <p:nvPr/>
          </p:nvSpPr>
          <p:spPr bwMode="auto">
            <a:xfrm>
              <a:off x="5789613" y="5410200"/>
              <a:ext cx="0" cy="300038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230" name="Picture 97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925" y="1381125"/>
              <a:ext cx="717550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31" name="Text Box 98"/>
            <p:cNvSpPr txBox="1">
              <a:spLocks noChangeArrowheads="1"/>
            </p:cNvSpPr>
            <p:nvPr/>
          </p:nvSpPr>
          <p:spPr bwMode="auto">
            <a:xfrm>
              <a:off x="3646488" y="1760538"/>
              <a:ext cx="699995" cy="34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4000" rIns="5400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Sender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8738" y="1127028"/>
            <a:ext cx="2512226" cy="11572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1635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송신자측</a:t>
            </a:r>
            <a:endParaRPr lang="en-US" altLang="ko-KR" sz="16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342900" indent="-1635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상위계층에서 하위계층</a:t>
            </a:r>
            <a:endParaRPr lang="en-US" altLang="ko-KR" sz="16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342900" indent="-1635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제어정보 추가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91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4" name="그룹 49"/>
          <p:cNvGrpSpPr>
            <a:grpSpLocks/>
          </p:cNvGrpSpPr>
          <p:nvPr/>
        </p:nvGrpSpPr>
        <p:grpSpPr bwMode="auto">
          <a:xfrm>
            <a:off x="430213" y="1446213"/>
            <a:ext cx="8256587" cy="4960937"/>
            <a:chOff x="674688" y="1446213"/>
            <a:chExt cx="8401056" cy="4960937"/>
          </a:xfrm>
        </p:grpSpPr>
        <p:sp>
          <p:nvSpPr>
            <p:cNvPr id="740383" name="Rectangle 31"/>
            <p:cNvSpPr>
              <a:spLocks noChangeArrowheads="1"/>
            </p:cNvSpPr>
            <p:nvPr/>
          </p:nvSpPr>
          <p:spPr bwMode="auto">
            <a:xfrm>
              <a:off x="674688" y="1866900"/>
              <a:ext cx="1570049" cy="339725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384" name="Rectangle 32"/>
            <p:cNvSpPr>
              <a:spLocks noChangeArrowheads="1"/>
            </p:cNvSpPr>
            <p:nvPr/>
          </p:nvSpPr>
          <p:spPr bwMode="auto">
            <a:xfrm>
              <a:off x="4410824" y="2471738"/>
              <a:ext cx="1930257" cy="3365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07" name="Text Box 33"/>
            <p:cNvSpPr txBox="1">
              <a:spLocks noChangeArrowheads="1"/>
            </p:cNvSpPr>
            <p:nvPr/>
          </p:nvSpPr>
          <p:spPr bwMode="auto">
            <a:xfrm>
              <a:off x="4437066" y="2457450"/>
              <a:ext cx="1946276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Upper Layer Data</a:t>
              </a:r>
            </a:p>
          </p:txBody>
        </p:sp>
        <p:sp>
          <p:nvSpPr>
            <p:cNvPr id="740387" name="Rectangle 35"/>
            <p:cNvSpPr>
              <a:spLocks noChangeArrowheads="1"/>
            </p:cNvSpPr>
            <p:nvPr/>
          </p:nvSpPr>
          <p:spPr bwMode="auto">
            <a:xfrm>
              <a:off x="5050473" y="5259388"/>
              <a:ext cx="3978428" cy="2905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09" name="Text Box 36"/>
            <p:cNvSpPr txBox="1">
              <a:spLocks noChangeArrowheads="1"/>
            </p:cNvSpPr>
            <p:nvPr/>
          </p:nvSpPr>
          <p:spPr bwMode="auto">
            <a:xfrm>
              <a:off x="5000628" y="5226050"/>
              <a:ext cx="4075116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LLC Hdr + IP + TCP + Upper Layer Data</a:t>
              </a:r>
            </a:p>
          </p:txBody>
        </p:sp>
        <p:sp>
          <p:nvSpPr>
            <p:cNvPr id="740389" name="Rectangle 37"/>
            <p:cNvSpPr>
              <a:spLocks noChangeArrowheads="1"/>
            </p:cNvSpPr>
            <p:nvPr/>
          </p:nvSpPr>
          <p:spPr bwMode="auto">
            <a:xfrm rot="20434172">
              <a:off x="3284976" y="5537200"/>
              <a:ext cx="1736422" cy="3413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11" name="Text Box 38"/>
            <p:cNvSpPr txBox="1">
              <a:spLocks noChangeArrowheads="1"/>
            </p:cNvSpPr>
            <p:nvPr/>
          </p:nvSpPr>
          <p:spPr bwMode="auto">
            <a:xfrm rot="20434172">
              <a:off x="3465514" y="5543550"/>
              <a:ext cx="1390651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MAC Header</a:t>
              </a:r>
            </a:p>
          </p:txBody>
        </p:sp>
        <p:sp>
          <p:nvSpPr>
            <p:cNvPr id="740391" name="Rectangle 39"/>
            <p:cNvSpPr>
              <a:spLocks noChangeArrowheads="1"/>
            </p:cNvSpPr>
            <p:nvPr/>
          </p:nvSpPr>
          <p:spPr bwMode="auto">
            <a:xfrm>
              <a:off x="4930943" y="4567238"/>
              <a:ext cx="3048028" cy="2968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13" name="Text Box 40"/>
            <p:cNvSpPr txBox="1">
              <a:spLocks noChangeArrowheads="1"/>
            </p:cNvSpPr>
            <p:nvPr/>
          </p:nvSpPr>
          <p:spPr bwMode="auto">
            <a:xfrm>
              <a:off x="4967291" y="4537075"/>
              <a:ext cx="307657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IP + TCP + Upper Layer Data</a:t>
              </a:r>
            </a:p>
          </p:txBody>
        </p:sp>
        <p:sp>
          <p:nvSpPr>
            <p:cNvPr id="51214" name="Text Box 41"/>
            <p:cNvSpPr txBox="1">
              <a:spLocks noChangeArrowheads="1"/>
            </p:cNvSpPr>
            <p:nvPr/>
          </p:nvSpPr>
          <p:spPr bwMode="auto">
            <a:xfrm>
              <a:off x="3522665" y="4533900"/>
              <a:ext cx="1841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endParaRPr kumimoji="0" lang="ko-KR" altLang="ko-KR" sz="1600">
                <a:latin typeface="Times" pitchFamily="18" charset="0"/>
              </a:endParaRPr>
            </a:p>
          </p:txBody>
        </p:sp>
        <p:sp>
          <p:nvSpPr>
            <p:cNvPr id="740394" name="Rectangle 42"/>
            <p:cNvSpPr>
              <a:spLocks noChangeArrowheads="1"/>
            </p:cNvSpPr>
            <p:nvPr/>
          </p:nvSpPr>
          <p:spPr bwMode="auto">
            <a:xfrm rot="20309621">
              <a:off x="2978073" y="4832350"/>
              <a:ext cx="1951255" cy="3413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16" name="Text Box 43"/>
            <p:cNvSpPr txBox="1">
              <a:spLocks noChangeArrowheads="1"/>
            </p:cNvSpPr>
            <p:nvPr/>
          </p:nvSpPr>
          <p:spPr bwMode="auto">
            <a:xfrm rot="20309621">
              <a:off x="3298827" y="4843463"/>
              <a:ext cx="13223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LLC Header</a:t>
              </a:r>
            </a:p>
          </p:txBody>
        </p:sp>
        <p:sp>
          <p:nvSpPr>
            <p:cNvPr id="740396" name="Rectangle 44"/>
            <p:cNvSpPr>
              <a:spLocks noChangeArrowheads="1"/>
            </p:cNvSpPr>
            <p:nvPr/>
          </p:nvSpPr>
          <p:spPr bwMode="auto">
            <a:xfrm>
              <a:off x="4672498" y="3894138"/>
              <a:ext cx="2387379" cy="3317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18" name="Text Box 45"/>
            <p:cNvSpPr txBox="1">
              <a:spLocks noChangeArrowheads="1"/>
            </p:cNvSpPr>
            <p:nvPr/>
          </p:nvSpPr>
          <p:spPr bwMode="auto">
            <a:xfrm>
              <a:off x="4332291" y="3890963"/>
              <a:ext cx="3074989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TCP+ Upper Layer Data</a:t>
              </a:r>
            </a:p>
          </p:txBody>
        </p:sp>
        <p:sp>
          <p:nvSpPr>
            <p:cNvPr id="740398" name="Rectangle 46"/>
            <p:cNvSpPr>
              <a:spLocks noChangeArrowheads="1"/>
            </p:cNvSpPr>
            <p:nvPr/>
          </p:nvSpPr>
          <p:spPr bwMode="auto">
            <a:xfrm rot="20309621">
              <a:off x="2787470" y="4122738"/>
              <a:ext cx="1736422" cy="341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20" name="Text Box 47"/>
            <p:cNvSpPr txBox="1">
              <a:spLocks noChangeArrowheads="1"/>
            </p:cNvSpPr>
            <p:nvPr/>
          </p:nvSpPr>
          <p:spPr bwMode="auto">
            <a:xfrm rot="20309621">
              <a:off x="3103564" y="4119563"/>
              <a:ext cx="1120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IP Header</a:t>
              </a:r>
            </a:p>
          </p:txBody>
        </p:sp>
        <p:sp>
          <p:nvSpPr>
            <p:cNvPr id="740400" name="Rectangle 48"/>
            <p:cNvSpPr>
              <a:spLocks noChangeArrowheads="1"/>
            </p:cNvSpPr>
            <p:nvPr/>
          </p:nvSpPr>
          <p:spPr bwMode="auto">
            <a:xfrm>
              <a:off x="4410823" y="3189288"/>
              <a:ext cx="1930257" cy="323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22" name="Text Box 49"/>
            <p:cNvSpPr txBox="1">
              <a:spLocks noChangeArrowheads="1"/>
            </p:cNvSpPr>
            <p:nvPr/>
          </p:nvSpPr>
          <p:spPr bwMode="auto">
            <a:xfrm>
              <a:off x="4322765" y="3171825"/>
              <a:ext cx="206057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Upper Layer Data</a:t>
              </a:r>
            </a:p>
          </p:txBody>
        </p:sp>
        <p:sp>
          <p:nvSpPr>
            <p:cNvPr id="740402" name="Rectangle 50"/>
            <p:cNvSpPr>
              <a:spLocks noChangeArrowheads="1"/>
            </p:cNvSpPr>
            <p:nvPr/>
          </p:nvSpPr>
          <p:spPr bwMode="auto">
            <a:xfrm rot="20309621">
              <a:off x="2635634" y="3475038"/>
              <a:ext cx="1736422" cy="341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24" name="Text Box 51"/>
            <p:cNvSpPr txBox="1">
              <a:spLocks noChangeArrowheads="1"/>
            </p:cNvSpPr>
            <p:nvPr/>
          </p:nvSpPr>
          <p:spPr bwMode="auto">
            <a:xfrm rot="20309621">
              <a:off x="2846390" y="3486150"/>
              <a:ext cx="1333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TCP Header</a:t>
              </a:r>
            </a:p>
          </p:txBody>
        </p:sp>
        <p:sp>
          <p:nvSpPr>
            <p:cNvPr id="740404" name="AutoShape 52"/>
            <p:cNvSpPr>
              <a:spLocks noChangeArrowheads="1"/>
            </p:cNvSpPr>
            <p:nvPr/>
          </p:nvSpPr>
          <p:spPr bwMode="auto">
            <a:xfrm flipV="1">
              <a:off x="5184541" y="2135188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05" name="Rectangle 53"/>
            <p:cNvSpPr>
              <a:spLocks noChangeArrowheads="1"/>
            </p:cNvSpPr>
            <p:nvPr/>
          </p:nvSpPr>
          <p:spPr bwMode="auto">
            <a:xfrm>
              <a:off x="4102306" y="6065838"/>
              <a:ext cx="3148174" cy="3222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27" name="Text Box 54"/>
            <p:cNvSpPr txBox="1">
              <a:spLocks noChangeArrowheads="1"/>
            </p:cNvSpPr>
            <p:nvPr/>
          </p:nvSpPr>
          <p:spPr bwMode="auto">
            <a:xfrm>
              <a:off x="3976690" y="6070600"/>
              <a:ext cx="346392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0101110101001000010</a:t>
              </a:r>
            </a:p>
          </p:txBody>
        </p:sp>
        <p:sp>
          <p:nvSpPr>
            <p:cNvPr id="740407" name="AutoShape 55"/>
            <p:cNvSpPr>
              <a:spLocks noChangeArrowheads="1"/>
            </p:cNvSpPr>
            <p:nvPr/>
          </p:nvSpPr>
          <p:spPr bwMode="auto">
            <a:xfrm flipV="1">
              <a:off x="5184542" y="5637213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08" name="AutoShape 56"/>
            <p:cNvSpPr>
              <a:spLocks noChangeArrowheads="1"/>
            </p:cNvSpPr>
            <p:nvPr/>
          </p:nvSpPr>
          <p:spPr bwMode="auto">
            <a:xfrm flipV="1">
              <a:off x="5184542" y="4914900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09" name="AutoShape 57"/>
            <p:cNvSpPr>
              <a:spLocks noChangeArrowheads="1"/>
            </p:cNvSpPr>
            <p:nvPr/>
          </p:nvSpPr>
          <p:spPr bwMode="auto">
            <a:xfrm flipV="1">
              <a:off x="5184542" y="3581400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10" name="AutoShape 58"/>
            <p:cNvSpPr>
              <a:spLocks noChangeArrowheads="1"/>
            </p:cNvSpPr>
            <p:nvPr/>
          </p:nvSpPr>
          <p:spPr bwMode="auto">
            <a:xfrm flipV="1">
              <a:off x="5184542" y="2868613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11" name="AutoShape 59"/>
            <p:cNvSpPr>
              <a:spLocks noChangeArrowheads="1"/>
            </p:cNvSpPr>
            <p:nvPr/>
          </p:nvSpPr>
          <p:spPr bwMode="auto">
            <a:xfrm flipV="1">
              <a:off x="5184542" y="4248150"/>
              <a:ext cx="437740" cy="2857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12" name="Rectangle 60"/>
            <p:cNvSpPr>
              <a:spLocks noChangeArrowheads="1"/>
            </p:cNvSpPr>
            <p:nvPr/>
          </p:nvSpPr>
          <p:spPr bwMode="auto">
            <a:xfrm>
              <a:off x="674688" y="2673350"/>
              <a:ext cx="1570049" cy="625475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34" name="Text Box 61"/>
            <p:cNvSpPr txBox="1">
              <a:spLocks noChangeArrowheads="1"/>
            </p:cNvSpPr>
            <p:nvPr/>
          </p:nvSpPr>
          <p:spPr bwMode="auto">
            <a:xfrm>
              <a:off x="800100" y="2803525"/>
              <a:ext cx="1314451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Helvetica" pitchFamily="34" charset="0"/>
                </a:rPr>
                <a:t>Transport </a:t>
              </a:r>
            </a:p>
          </p:txBody>
        </p:sp>
        <p:sp>
          <p:nvSpPr>
            <p:cNvPr id="740414" name="Rectangle 62"/>
            <p:cNvSpPr>
              <a:spLocks noChangeArrowheads="1"/>
            </p:cNvSpPr>
            <p:nvPr/>
          </p:nvSpPr>
          <p:spPr bwMode="auto">
            <a:xfrm>
              <a:off x="674688" y="4451350"/>
              <a:ext cx="1570049" cy="968375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36" name="Text Box 63"/>
            <p:cNvSpPr txBox="1">
              <a:spLocks noChangeArrowheads="1"/>
            </p:cNvSpPr>
            <p:nvPr/>
          </p:nvSpPr>
          <p:spPr bwMode="auto">
            <a:xfrm>
              <a:off x="850900" y="4732338"/>
              <a:ext cx="121285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Helvetica" pitchFamily="34" charset="0"/>
                </a:rPr>
                <a:t>Data Link</a:t>
              </a:r>
            </a:p>
          </p:txBody>
        </p:sp>
        <p:sp>
          <p:nvSpPr>
            <p:cNvPr id="740416" name="Rectangle 64"/>
            <p:cNvSpPr>
              <a:spLocks noChangeArrowheads="1"/>
            </p:cNvSpPr>
            <p:nvPr/>
          </p:nvSpPr>
          <p:spPr bwMode="auto">
            <a:xfrm>
              <a:off x="674688" y="5683250"/>
              <a:ext cx="1570049" cy="682625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38" name="Text Box 65"/>
            <p:cNvSpPr txBox="1">
              <a:spLocks noChangeArrowheads="1"/>
            </p:cNvSpPr>
            <p:nvPr/>
          </p:nvSpPr>
          <p:spPr bwMode="auto">
            <a:xfrm>
              <a:off x="869950" y="5827713"/>
              <a:ext cx="117475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Helvetica" pitchFamily="34" charset="0"/>
                </a:rPr>
                <a:t>Physical </a:t>
              </a:r>
            </a:p>
          </p:txBody>
        </p:sp>
        <p:sp>
          <p:nvSpPr>
            <p:cNvPr id="740418" name="Rectangle 66"/>
            <p:cNvSpPr>
              <a:spLocks noChangeArrowheads="1"/>
            </p:cNvSpPr>
            <p:nvPr/>
          </p:nvSpPr>
          <p:spPr bwMode="auto">
            <a:xfrm>
              <a:off x="674688" y="3540125"/>
              <a:ext cx="1570049" cy="644525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40" name="Text Box 67"/>
            <p:cNvSpPr txBox="1">
              <a:spLocks noChangeArrowheads="1"/>
            </p:cNvSpPr>
            <p:nvPr/>
          </p:nvSpPr>
          <p:spPr bwMode="auto">
            <a:xfrm>
              <a:off x="882650" y="3651250"/>
              <a:ext cx="1149351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800">
                  <a:latin typeface="Helvetica" pitchFamily="34" charset="0"/>
                </a:rPr>
                <a:t>Network </a:t>
              </a:r>
            </a:p>
          </p:txBody>
        </p:sp>
        <p:sp>
          <p:nvSpPr>
            <p:cNvPr id="740420" name="AutoShape 68"/>
            <p:cNvSpPr>
              <a:spLocks noChangeArrowheads="1"/>
            </p:cNvSpPr>
            <p:nvPr/>
          </p:nvSpPr>
          <p:spPr bwMode="auto">
            <a:xfrm flipV="1">
              <a:off x="1225497" y="3338513"/>
              <a:ext cx="437741" cy="33655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21" name="Rectangle 69"/>
            <p:cNvSpPr>
              <a:spLocks noChangeArrowheads="1"/>
            </p:cNvSpPr>
            <p:nvPr/>
          </p:nvSpPr>
          <p:spPr bwMode="auto">
            <a:xfrm>
              <a:off x="674688" y="1454150"/>
              <a:ext cx="1570049" cy="339725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22" name="Rectangle 70"/>
            <p:cNvSpPr>
              <a:spLocks noChangeArrowheads="1"/>
            </p:cNvSpPr>
            <p:nvPr/>
          </p:nvSpPr>
          <p:spPr bwMode="auto">
            <a:xfrm>
              <a:off x="674688" y="2279650"/>
              <a:ext cx="1570049" cy="320675"/>
            </a:xfrm>
            <a:prstGeom prst="rect">
              <a:avLst/>
            </a:prstGeom>
            <a:solidFill>
              <a:srgbClr val="CCFF66"/>
            </a:solidFill>
            <a:ln w="28575">
              <a:solidFill>
                <a:srgbClr val="0099FF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23" name="AutoShape 71"/>
            <p:cNvSpPr>
              <a:spLocks noChangeArrowheads="1"/>
            </p:cNvSpPr>
            <p:nvPr/>
          </p:nvSpPr>
          <p:spPr bwMode="auto">
            <a:xfrm flipV="1">
              <a:off x="1228728" y="4243388"/>
              <a:ext cx="437741" cy="28257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0424" name="AutoShape 72"/>
            <p:cNvSpPr>
              <a:spLocks noChangeArrowheads="1"/>
            </p:cNvSpPr>
            <p:nvPr/>
          </p:nvSpPr>
          <p:spPr bwMode="auto">
            <a:xfrm flipV="1">
              <a:off x="1225497" y="5468938"/>
              <a:ext cx="437741" cy="31273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246" name="Text Box 73"/>
            <p:cNvSpPr txBox="1">
              <a:spLocks noChangeArrowheads="1"/>
            </p:cNvSpPr>
            <p:nvPr/>
          </p:nvSpPr>
          <p:spPr bwMode="auto">
            <a:xfrm>
              <a:off x="727075" y="1862138"/>
              <a:ext cx="14874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Presentation</a:t>
              </a:r>
            </a:p>
          </p:txBody>
        </p:sp>
        <p:sp>
          <p:nvSpPr>
            <p:cNvPr id="51247" name="Text Box 74"/>
            <p:cNvSpPr txBox="1">
              <a:spLocks noChangeArrowheads="1"/>
            </p:cNvSpPr>
            <p:nvPr/>
          </p:nvSpPr>
          <p:spPr bwMode="auto">
            <a:xfrm>
              <a:off x="825501" y="1446213"/>
              <a:ext cx="1290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Application</a:t>
              </a:r>
            </a:p>
          </p:txBody>
        </p:sp>
        <p:sp>
          <p:nvSpPr>
            <p:cNvPr id="51248" name="Text Box 75"/>
            <p:cNvSpPr txBox="1">
              <a:spLocks noChangeArrowheads="1"/>
            </p:cNvSpPr>
            <p:nvPr/>
          </p:nvSpPr>
          <p:spPr bwMode="auto">
            <a:xfrm>
              <a:off x="990601" y="2262188"/>
              <a:ext cx="9620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l">
                <a:lnSpc>
                  <a:spcPct val="100000"/>
                </a:lnSpc>
                <a:buFontTx/>
                <a:buNone/>
              </a:pPr>
              <a:r>
                <a:rPr kumimoji="0" lang="en-US" altLang="ko-KR" sz="1600">
                  <a:latin typeface="Helvetica" pitchFamily="34" charset="0"/>
                </a:rPr>
                <a:t>Session</a:t>
              </a:r>
            </a:p>
          </p:txBody>
        </p:sp>
        <p:pic>
          <p:nvPicPr>
            <p:cNvPr id="51249" name="Picture 7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389" y="1495425"/>
              <a:ext cx="717550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0" name="Text Box 77"/>
            <p:cNvSpPr txBox="1">
              <a:spLocks noChangeArrowheads="1"/>
            </p:cNvSpPr>
            <p:nvPr/>
          </p:nvSpPr>
          <p:spPr bwMode="auto">
            <a:xfrm>
              <a:off x="5905500" y="1700213"/>
              <a:ext cx="908050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4000" rIns="5400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200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600"/>
                <a:t>Receiver</a:t>
              </a:r>
            </a:p>
          </p:txBody>
        </p:sp>
      </p:grpSp>
      <p:sp>
        <p:nvSpPr>
          <p:cNvPr id="53" name="Rectangle 30"/>
          <p:cNvSpPr txBox="1">
            <a:spLocks noChangeArrowheads="1"/>
          </p:cNvSpPr>
          <p:nvPr/>
        </p:nvSpPr>
        <p:spPr bwMode="auto">
          <a:xfrm>
            <a:off x="430213" y="286337"/>
            <a:ext cx="813435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25000"/>
              </a:spcAft>
              <a:buSzPct val="120000"/>
              <a:buBlip>
                <a:blip r:embed="rId4"/>
              </a:buBlip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176213" algn="l" rtl="0" eaLnBrk="0" fontAlgn="base" hangingPunct="0">
              <a:spcBef>
                <a:spcPct val="0"/>
              </a:spcBef>
              <a:spcAft>
                <a:spcPct val="2500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94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Font typeface="돋움" pitchFamily="50" charset="-127"/>
              <a:buChar char="▫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957388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145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8717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289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861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00000"/>
              </a:lnSpc>
              <a:buFontTx/>
              <a:buNone/>
            </a:pPr>
            <a:r>
              <a:rPr lang="en-US" altLang="ko-KR" sz="2800" kern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De-encapsulation</a:t>
            </a:r>
            <a:r>
              <a:rPr lang="en-US" altLang="ko-KR" sz="2400" kern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2400" kern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역캡슐화</a:t>
            </a:r>
            <a:r>
              <a:rPr lang="en-US" altLang="ko-KR" sz="2400" kern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9111" y="369619"/>
            <a:ext cx="2579552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1571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수신자측</a:t>
            </a:r>
            <a:endParaRPr lang="en-US" altLang="ko-KR" sz="16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342900" indent="-1571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하위계층에서 상위계층</a:t>
            </a:r>
            <a:endParaRPr lang="en-US" altLang="ko-KR" sz="16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342900" indent="-1571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제어정보 제거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2403-6E30-0148-9B07-3E2BF8DD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C51E-7C84-DFB1-B595-F0F3B8D4C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25" y="1510552"/>
            <a:ext cx="7772400" cy="1094626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1. OSI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참조모델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5D0C1-01CE-6C6F-8D35-7647F3B8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4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987319" y="2606923"/>
            <a:ext cx="354623" cy="2734408"/>
            <a:chOff x="1776" y="1584"/>
            <a:chExt cx="192" cy="1680"/>
          </a:xfrm>
        </p:grpSpPr>
        <p:sp>
          <p:nvSpPr>
            <p:cNvPr id="40029" name="Rectangle 6"/>
            <p:cNvSpPr>
              <a:spLocks noChangeArrowheads="1"/>
            </p:cNvSpPr>
            <p:nvPr/>
          </p:nvSpPr>
          <p:spPr bwMode="auto">
            <a:xfrm>
              <a:off x="1776" y="278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L2</a:t>
              </a:r>
            </a:p>
          </p:txBody>
        </p:sp>
        <p:sp>
          <p:nvSpPr>
            <p:cNvPr id="40030" name="Rectangle 7"/>
            <p:cNvSpPr>
              <a:spLocks noChangeArrowheads="1"/>
            </p:cNvSpPr>
            <p:nvPr/>
          </p:nvSpPr>
          <p:spPr bwMode="auto">
            <a:xfrm>
              <a:off x="1776" y="254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L3</a:t>
              </a:r>
            </a:p>
          </p:txBody>
        </p:sp>
        <p:sp>
          <p:nvSpPr>
            <p:cNvPr id="40031" name="Rectangle 8"/>
            <p:cNvSpPr>
              <a:spLocks noChangeArrowheads="1"/>
            </p:cNvSpPr>
            <p:nvPr/>
          </p:nvSpPr>
          <p:spPr bwMode="auto">
            <a:xfrm>
              <a:off x="1776" y="230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L4</a:t>
              </a:r>
            </a:p>
          </p:txBody>
        </p:sp>
        <p:sp>
          <p:nvSpPr>
            <p:cNvPr id="40032" name="Rectangle 9"/>
            <p:cNvSpPr>
              <a:spLocks noChangeArrowheads="1"/>
            </p:cNvSpPr>
            <p:nvPr/>
          </p:nvSpPr>
          <p:spPr bwMode="auto">
            <a:xfrm>
              <a:off x="1776" y="206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L5</a:t>
              </a:r>
            </a:p>
          </p:txBody>
        </p:sp>
        <p:sp>
          <p:nvSpPr>
            <p:cNvPr id="40033" name="Rectangle 10"/>
            <p:cNvSpPr>
              <a:spLocks noChangeArrowheads="1"/>
            </p:cNvSpPr>
            <p:nvPr/>
          </p:nvSpPr>
          <p:spPr bwMode="auto">
            <a:xfrm>
              <a:off x="1776" y="182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L6</a:t>
              </a:r>
            </a:p>
          </p:txBody>
        </p:sp>
        <p:sp>
          <p:nvSpPr>
            <p:cNvPr id="40034" name="Rectangle 11"/>
            <p:cNvSpPr>
              <a:spLocks noChangeArrowheads="1"/>
            </p:cNvSpPr>
            <p:nvPr/>
          </p:nvSpPr>
          <p:spPr bwMode="auto">
            <a:xfrm>
              <a:off x="1776" y="158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L7</a:t>
              </a:r>
            </a:p>
          </p:txBody>
        </p:sp>
        <p:sp>
          <p:nvSpPr>
            <p:cNvPr id="40035" name="Rectangle 12"/>
            <p:cNvSpPr>
              <a:spLocks noChangeArrowheads="1"/>
            </p:cNvSpPr>
            <p:nvPr/>
          </p:nvSpPr>
          <p:spPr bwMode="auto">
            <a:xfrm>
              <a:off x="1776" y="3024"/>
              <a:ext cx="192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L1</a:t>
              </a:r>
            </a:p>
          </p:txBody>
        </p:sp>
      </p:grpSp>
      <p:sp>
        <p:nvSpPr>
          <p:cNvPr id="39940" name="Rectangle 13"/>
          <p:cNvSpPr>
            <a:spLocks noChangeArrowheads="1"/>
          </p:cNvSpPr>
          <p:nvPr/>
        </p:nvSpPr>
        <p:spPr bwMode="auto">
          <a:xfrm>
            <a:off x="948966" y="2686050"/>
            <a:ext cx="691662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L7 </a:t>
            </a:r>
            <a:r>
              <a:rPr lang="ko-KR" altLang="en-US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</a:p>
        </p:txBody>
      </p:sp>
      <p:sp>
        <p:nvSpPr>
          <p:cNvPr id="39941" name="Rectangle 14"/>
          <p:cNvSpPr>
            <a:spLocks noChangeArrowheads="1"/>
          </p:cNvSpPr>
          <p:nvPr/>
        </p:nvSpPr>
        <p:spPr bwMode="auto">
          <a:xfrm>
            <a:off x="948966" y="3075843"/>
            <a:ext cx="691662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L7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42" name="Rectangle 15"/>
          <p:cNvSpPr>
            <a:spLocks noChangeArrowheads="1"/>
          </p:cNvSpPr>
          <p:nvPr/>
        </p:nvSpPr>
        <p:spPr bwMode="auto">
          <a:xfrm>
            <a:off x="1640627" y="3075843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H6</a:t>
            </a:r>
          </a:p>
        </p:txBody>
      </p:sp>
      <p:sp>
        <p:nvSpPr>
          <p:cNvPr id="39943" name="Rectangle 16"/>
          <p:cNvSpPr>
            <a:spLocks noChangeArrowheads="1"/>
          </p:cNvSpPr>
          <p:nvPr/>
        </p:nvSpPr>
        <p:spPr bwMode="auto">
          <a:xfrm>
            <a:off x="948966" y="3467100"/>
            <a:ext cx="926123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L6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44" name="Rectangle 17"/>
          <p:cNvSpPr>
            <a:spLocks noChangeArrowheads="1"/>
          </p:cNvSpPr>
          <p:nvPr/>
        </p:nvSpPr>
        <p:spPr bwMode="auto">
          <a:xfrm>
            <a:off x="1875089" y="3467100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H5</a:t>
            </a:r>
          </a:p>
        </p:txBody>
      </p:sp>
      <p:sp>
        <p:nvSpPr>
          <p:cNvPr id="39945" name="Rectangle 18"/>
          <p:cNvSpPr>
            <a:spLocks noChangeArrowheads="1"/>
          </p:cNvSpPr>
          <p:nvPr/>
        </p:nvSpPr>
        <p:spPr bwMode="auto">
          <a:xfrm>
            <a:off x="948966" y="3856892"/>
            <a:ext cx="1160585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L5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46" name="Rectangle 19"/>
          <p:cNvSpPr>
            <a:spLocks noChangeArrowheads="1"/>
          </p:cNvSpPr>
          <p:nvPr/>
        </p:nvSpPr>
        <p:spPr bwMode="auto">
          <a:xfrm>
            <a:off x="2109550" y="3856892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H4</a:t>
            </a:r>
          </a:p>
        </p:txBody>
      </p:sp>
      <p:sp>
        <p:nvSpPr>
          <p:cNvPr id="39947" name="Rectangle 20"/>
          <p:cNvSpPr>
            <a:spLocks noChangeArrowheads="1"/>
          </p:cNvSpPr>
          <p:nvPr/>
        </p:nvSpPr>
        <p:spPr bwMode="auto">
          <a:xfrm>
            <a:off x="948966" y="4248150"/>
            <a:ext cx="1395046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L4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48" name="Rectangle 21"/>
          <p:cNvSpPr>
            <a:spLocks noChangeArrowheads="1"/>
          </p:cNvSpPr>
          <p:nvPr/>
        </p:nvSpPr>
        <p:spPr bwMode="auto">
          <a:xfrm>
            <a:off x="2344015" y="4248150"/>
            <a:ext cx="231531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H3</a:t>
            </a:r>
          </a:p>
        </p:txBody>
      </p:sp>
      <p:sp>
        <p:nvSpPr>
          <p:cNvPr id="39949" name="Rectangle 22"/>
          <p:cNvSpPr>
            <a:spLocks noChangeArrowheads="1"/>
          </p:cNvSpPr>
          <p:nvPr/>
        </p:nvSpPr>
        <p:spPr bwMode="auto">
          <a:xfrm>
            <a:off x="948969" y="4637943"/>
            <a:ext cx="1626577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L3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50" name="Rectangle 23"/>
          <p:cNvSpPr>
            <a:spLocks noChangeArrowheads="1"/>
          </p:cNvSpPr>
          <p:nvPr/>
        </p:nvSpPr>
        <p:spPr bwMode="auto">
          <a:xfrm>
            <a:off x="2575542" y="4637943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H2</a:t>
            </a:r>
          </a:p>
        </p:txBody>
      </p:sp>
      <p:sp>
        <p:nvSpPr>
          <p:cNvPr id="39951" name="Rectangle 24"/>
          <p:cNvSpPr>
            <a:spLocks noChangeArrowheads="1"/>
          </p:cNvSpPr>
          <p:nvPr/>
        </p:nvSpPr>
        <p:spPr bwMode="auto">
          <a:xfrm>
            <a:off x="683734" y="5029200"/>
            <a:ext cx="2126274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1 0 1 0 0 0 1 </a:t>
            </a:r>
            <a:r>
              <a:rPr lang="en-US" altLang="ko-KR" sz="923" b="0">
                <a:latin typeface="Times New Roman" pitchFamily="18" charset="0"/>
                <a:ea typeface="바탕체" pitchFamily="17" charset="-127"/>
              </a:rPr>
              <a:t>…</a:t>
            </a: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 0 0 0 1 0 </a:t>
            </a:r>
          </a:p>
        </p:txBody>
      </p:sp>
      <p:sp>
        <p:nvSpPr>
          <p:cNvPr id="39952" name="Rectangle 25"/>
          <p:cNvSpPr>
            <a:spLocks noChangeArrowheads="1"/>
          </p:cNvSpPr>
          <p:nvPr/>
        </p:nvSpPr>
        <p:spPr bwMode="auto">
          <a:xfrm>
            <a:off x="683731" y="4637943"/>
            <a:ext cx="265235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T2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001615" y="2606923"/>
            <a:ext cx="354623" cy="2734408"/>
            <a:chOff x="3984" y="912"/>
            <a:chExt cx="1632" cy="1680"/>
          </a:xfrm>
        </p:grpSpPr>
        <p:sp>
          <p:nvSpPr>
            <p:cNvPr id="40022" name="Rectangle 27"/>
            <p:cNvSpPr>
              <a:spLocks noChangeArrowheads="1"/>
            </p:cNvSpPr>
            <p:nvPr/>
          </p:nvSpPr>
          <p:spPr bwMode="auto">
            <a:xfrm>
              <a:off x="3984" y="211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L2</a:t>
              </a:r>
            </a:p>
          </p:txBody>
        </p:sp>
        <p:sp>
          <p:nvSpPr>
            <p:cNvPr id="40023" name="Rectangle 28"/>
            <p:cNvSpPr>
              <a:spLocks noChangeArrowheads="1"/>
            </p:cNvSpPr>
            <p:nvPr/>
          </p:nvSpPr>
          <p:spPr bwMode="auto">
            <a:xfrm>
              <a:off x="3984" y="187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L3</a:t>
              </a:r>
            </a:p>
          </p:txBody>
        </p:sp>
        <p:sp>
          <p:nvSpPr>
            <p:cNvPr id="40024" name="Rectangle 29"/>
            <p:cNvSpPr>
              <a:spLocks noChangeArrowheads="1"/>
            </p:cNvSpPr>
            <p:nvPr/>
          </p:nvSpPr>
          <p:spPr bwMode="auto">
            <a:xfrm>
              <a:off x="3984" y="163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L4</a:t>
              </a:r>
            </a:p>
          </p:txBody>
        </p:sp>
        <p:sp>
          <p:nvSpPr>
            <p:cNvPr id="40025" name="Rectangle 30"/>
            <p:cNvSpPr>
              <a:spLocks noChangeArrowheads="1"/>
            </p:cNvSpPr>
            <p:nvPr/>
          </p:nvSpPr>
          <p:spPr bwMode="auto">
            <a:xfrm>
              <a:off x="3984" y="139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L5</a:t>
              </a:r>
            </a:p>
          </p:txBody>
        </p:sp>
        <p:sp>
          <p:nvSpPr>
            <p:cNvPr id="40026" name="Rectangle 31"/>
            <p:cNvSpPr>
              <a:spLocks noChangeArrowheads="1"/>
            </p:cNvSpPr>
            <p:nvPr/>
          </p:nvSpPr>
          <p:spPr bwMode="auto">
            <a:xfrm>
              <a:off x="3984" y="115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L6</a:t>
              </a:r>
            </a:p>
          </p:txBody>
        </p:sp>
        <p:sp>
          <p:nvSpPr>
            <p:cNvPr id="40027" name="Rectangle 32"/>
            <p:cNvSpPr>
              <a:spLocks noChangeArrowheads="1"/>
            </p:cNvSpPr>
            <p:nvPr/>
          </p:nvSpPr>
          <p:spPr bwMode="auto">
            <a:xfrm>
              <a:off x="3984" y="91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L7</a:t>
              </a:r>
            </a:p>
          </p:txBody>
        </p:sp>
        <p:sp>
          <p:nvSpPr>
            <p:cNvPr id="40028" name="Rectangle 33"/>
            <p:cNvSpPr>
              <a:spLocks noChangeArrowheads="1"/>
            </p:cNvSpPr>
            <p:nvPr/>
          </p:nvSpPr>
          <p:spPr bwMode="auto">
            <a:xfrm>
              <a:off x="3984" y="2352"/>
              <a:ext cx="1632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923" b="0">
                  <a:latin typeface="바탕체" pitchFamily="17" charset="-127"/>
                  <a:ea typeface="바탕체" pitchFamily="17" charset="-127"/>
                </a:rPr>
                <a:t>L1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785954" y="1201619"/>
            <a:ext cx="1861038" cy="1093177"/>
            <a:chOff x="3120" y="2784"/>
            <a:chExt cx="2256" cy="1344"/>
          </a:xfrm>
        </p:grpSpPr>
        <p:sp>
          <p:nvSpPr>
            <p:cNvPr id="40010" name="Oval 35"/>
            <p:cNvSpPr>
              <a:spLocks noChangeArrowheads="1"/>
            </p:cNvSpPr>
            <p:nvPr/>
          </p:nvSpPr>
          <p:spPr bwMode="auto">
            <a:xfrm>
              <a:off x="3821" y="2825"/>
              <a:ext cx="553" cy="44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1" name="Oval 36"/>
            <p:cNvSpPr>
              <a:spLocks noChangeArrowheads="1"/>
            </p:cNvSpPr>
            <p:nvPr/>
          </p:nvSpPr>
          <p:spPr bwMode="auto">
            <a:xfrm>
              <a:off x="4273" y="2784"/>
              <a:ext cx="451" cy="36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2" name="Oval 37"/>
            <p:cNvSpPr>
              <a:spLocks noChangeArrowheads="1"/>
            </p:cNvSpPr>
            <p:nvPr/>
          </p:nvSpPr>
          <p:spPr bwMode="auto">
            <a:xfrm>
              <a:off x="4675" y="3150"/>
              <a:ext cx="701" cy="57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3" name="Oval 38"/>
            <p:cNvSpPr>
              <a:spLocks noChangeArrowheads="1"/>
            </p:cNvSpPr>
            <p:nvPr/>
          </p:nvSpPr>
          <p:spPr bwMode="auto">
            <a:xfrm>
              <a:off x="3371" y="3394"/>
              <a:ext cx="802" cy="6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4" name="Oval 39"/>
            <p:cNvSpPr>
              <a:spLocks noChangeArrowheads="1"/>
            </p:cNvSpPr>
            <p:nvPr/>
          </p:nvSpPr>
          <p:spPr bwMode="auto">
            <a:xfrm>
              <a:off x="4473" y="3475"/>
              <a:ext cx="601" cy="48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5" name="Oval 40"/>
            <p:cNvSpPr>
              <a:spLocks noChangeArrowheads="1"/>
            </p:cNvSpPr>
            <p:nvPr/>
          </p:nvSpPr>
          <p:spPr bwMode="auto">
            <a:xfrm>
              <a:off x="3171" y="3516"/>
              <a:ext cx="450" cy="3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6" name="Oval 41"/>
            <p:cNvSpPr>
              <a:spLocks noChangeArrowheads="1"/>
            </p:cNvSpPr>
            <p:nvPr/>
          </p:nvSpPr>
          <p:spPr bwMode="auto">
            <a:xfrm>
              <a:off x="3120" y="3232"/>
              <a:ext cx="451" cy="3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7" name="Oval 42"/>
            <p:cNvSpPr>
              <a:spLocks noChangeArrowheads="1"/>
            </p:cNvSpPr>
            <p:nvPr/>
          </p:nvSpPr>
          <p:spPr bwMode="auto">
            <a:xfrm>
              <a:off x="3322" y="2907"/>
              <a:ext cx="702" cy="56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8" name="Oval 43"/>
            <p:cNvSpPr>
              <a:spLocks noChangeArrowheads="1"/>
            </p:cNvSpPr>
            <p:nvPr/>
          </p:nvSpPr>
          <p:spPr bwMode="auto">
            <a:xfrm>
              <a:off x="3924" y="3557"/>
              <a:ext cx="700" cy="57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19" name="Oval 44"/>
            <p:cNvSpPr>
              <a:spLocks noChangeArrowheads="1"/>
            </p:cNvSpPr>
            <p:nvPr/>
          </p:nvSpPr>
          <p:spPr bwMode="auto">
            <a:xfrm>
              <a:off x="4774" y="2947"/>
              <a:ext cx="551" cy="44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20" name="Oval 45"/>
            <p:cNvSpPr>
              <a:spLocks noChangeArrowheads="1"/>
            </p:cNvSpPr>
            <p:nvPr/>
          </p:nvSpPr>
          <p:spPr bwMode="auto">
            <a:xfrm>
              <a:off x="4622" y="2784"/>
              <a:ext cx="503" cy="40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021" name="Freeform 46"/>
            <p:cNvSpPr>
              <a:spLocks/>
            </p:cNvSpPr>
            <p:nvPr/>
          </p:nvSpPr>
          <p:spPr bwMode="auto">
            <a:xfrm>
              <a:off x="3304" y="2892"/>
              <a:ext cx="1944" cy="1061"/>
            </a:xfrm>
            <a:custGeom>
              <a:avLst/>
              <a:gdLst>
                <a:gd name="T0" fmla="*/ 1956 w 1447"/>
                <a:gd name="T1" fmla="*/ 131 h 1011"/>
                <a:gd name="T2" fmla="*/ 2218 w 1447"/>
                <a:gd name="T3" fmla="*/ 37 h 1011"/>
                <a:gd name="T4" fmla="*/ 3402 w 1447"/>
                <a:gd name="T5" fmla="*/ 44 h 1011"/>
                <a:gd name="T6" fmla="*/ 4236 w 1447"/>
                <a:gd name="T7" fmla="*/ 0 h 1011"/>
                <a:gd name="T8" fmla="*/ 5296 w 1447"/>
                <a:gd name="T9" fmla="*/ 155 h 1011"/>
                <a:gd name="T10" fmla="*/ 5824 w 1447"/>
                <a:gd name="T11" fmla="*/ 112 h 1011"/>
                <a:gd name="T12" fmla="*/ 6107 w 1447"/>
                <a:gd name="T13" fmla="*/ 131 h 1011"/>
                <a:gd name="T14" fmla="*/ 6171 w 1447"/>
                <a:gd name="T15" fmla="*/ 512 h 1011"/>
                <a:gd name="T16" fmla="*/ 6333 w 1447"/>
                <a:gd name="T17" fmla="*/ 572 h 1011"/>
                <a:gd name="T18" fmla="*/ 5848 w 1447"/>
                <a:gd name="T19" fmla="*/ 869 h 1011"/>
                <a:gd name="T20" fmla="*/ 5317 w 1447"/>
                <a:gd name="T21" fmla="*/ 665 h 1011"/>
                <a:gd name="T22" fmla="*/ 5172 w 1447"/>
                <a:gd name="T23" fmla="*/ 771 h 1011"/>
                <a:gd name="T24" fmla="*/ 4420 w 1447"/>
                <a:gd name="T25" fmla="*/ 1176 h 1011"/>
                <a:gd name="T26" fmla="*/ 1913 w 1447"/>
                <a:gd name="T27" fmla="*/ 1287 h 1011"/>
                <a:gd name="T28" fmla="*/ 614 w 1447"/>
                <a:gd name="T29" fmla="*/ 1208 h 1011"/>
                <a:gd name="T30" fmla="*/ 202 w 1447"/>
                <a:gd name="T31" fmla="*/ 956 h 1011"/>
                <a:gd name="T32" fmla="*/ 202 w 1447"/>
                <a:gd name="T33" fmla="*/ 696 h 1011"/>
                <a:gd name="T34" fmla="*/ 0 w 1447"/>
                <a:gd name="T35" fmla="*/ 483 h 1011"/>
                <a:gd name="T36" fmla="*/ 1956 w 1447"/>
                <a:gd name="T37" fmla="*/ 131 h 101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47"/>
                <a:gd name="T58" fmla="*/ 0 h 1011"/>
                <a:gd name="T59" fmla="*/ 1447 w 1447"/>
                <a:gd name="T60" fmla="*/ 1011 h 101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47" h="1011">
                  <a:moveTo>
                    <a:pt x="447" y="103"/>
                  </a:moveTo>
                  <a:lnTo>
                    <a:pt x="507" y="29"/>
                  </a:lnTo>
                  <a:lnTo>
                    <a:pt x="777" y="34"/>
                  </a:lnTo>
                  <a:lnTo>
                    <a:pt x="968" y="0"/>
                  </a:lnTo>
                  <a:lnTo>
                    <a:pt x="1210" y="122"/>
                  </a:lnTo>
                  <a:lnTo>
                    <a:pt x="1331" y="88"/>
                  </a:lnTo>
                  <a:lnTo>
                    <a:pt x="1396" y="103"/>
                  </a:lnTo>
                  <a:lnTo>
                    <a:pt x="1410" y="402"/>
                  </a:lnTo>
                  <a:lnTo>
                    <a:pt x="1447" y="450"/>
                  </a:lnTo>
                  <a:lnTo>
                    <a:pt x="1336" y="683"/>
                  </a:lnTo>
                  <a:lnTo>
                    <a:pt x="1215" y="523"/>
                  </a:lnTo>
                  <a:lnTo>
                    <a:pt x="1182" y="606"/>
                  </a:lnTo>
                  <a:lnTo>
                    <a:pt x="1010" y="924"/>
                  </a:lnTo>
                  <a:lnTo>
                    <a:pt x="437" y="1011"/>
                  </a:lnTo>
                  <a:lnTo>
                    <a:pt x="140" y="949"/>
                  </a:lnTo>
                  <a:lnTo>
                    <a:pt x="46" y="751"/>
                  </a:lnTo>
                  <a:lnTo>
                    <a:pt x="46" y="547"/>
                  </a:lnTo>
                  <a:lnTo>
                    <a:pt x="0" y="378"/>
                  </a:lnTo>
                  <a:lnTo>
                    <a:pt x="447" y="10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62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9955" name="Picture 47" descr="j01998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822" y="1649521"/>
            <a:ext cx="933450" cy="69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6" name="Picture 48" descr="j02399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1475" y="1624127"/>
            <a:ext cx="106240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7" name="Picture 49" descr="BS01739_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5231" y="1626580"/>
            <a:ext cx="1151792" cy="35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8" name="Text Box 50"/>
          <p:cNvSpPr txBox="1">
            <a:spLocks noChangeArrowheads="1"/>
          </p:cNvSpPr>
          <p:nvPr/>
        </p:nvSpPr>
        <p:spPr bwMode="auto">
          <a:xfrm>
            <a:off x="2602714" y="1336763"/>
            <a:ext cx="516488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근원지</a:t>
            </a:r>
          </a:p>
        </p:txBody>
      </p:sp>
      <p:sp>
        <p:nvSpPr>
          <p:cNvPr id="39959" name="Text Box 51"/>
          <p:cNvSpPr txBox="1">
            <a:spLocks noChangeArrowheads="1"/>
          </p:cNvSpPr>
          <p:nvPr/>
        </p:nvSpPr>
        <p:spPr bwMode="auto">
          <a:xfrm>
            <a:off x="6017058" y="1350151"/>
            <a:ext cx="516488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목적지</a:t>
            </a:r>
          </a:p>
        </p:txBody>
      </p:sp>
      <p:sp>
        <p:nvSpPr>
          <p:cNvPr id="39960" name="Text Box 52"/>
          <p:cNvSpPr txBox="1">
            <a:spLocks noChangeArrowheads="1"/>
          </p:cNvSpPr>
          <p:nvPr/>
        </p:nvSpPr>
        <p:spPr bwMode="auto">
          <a:xfrm>
            <a:off x="4367071" y="1358415"/>
            <a:ext cx="516488" cy="23436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라우터</a:t>
            </a:r>
          </a:p>
        </p:txBody>
      </p:sp>
      <p:sp>
        <p:nvSpPr>
          <p:cNvPr id="39961" name="Text Box 53"/>
          <p:cNvSpPr txBox="1">
            <a:spLocks noChangeArrowheads="1"/>
          </p:cNvSpPr>
          <p:nvPr/>
        </p:nvSpPr>
        <p:spPr bwMode="auto">
          <a:xfrm>
            <a:off x="4750307" y="2139464"/>
            <a:ext cx="615874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Internet</a:t>
            </a:r>
          </a:p>
        </p:txBody>
      </p:sp>
      <p:sp>
        <p:nvSpPr>
          <p:cNvPr id="39962" name="Line 54"/>
          <p:cNvSpPr>
            <a:spLocks noChangeShapeType="1"/>
          </p:cNvSpPr>
          <p:nvPr/>
        </p:nvSpPr>
        <p:spPr bwMode="auto">
          <a:xfrm flipV="1">
            <a:off x="3239365" y="1848330"/>
            <a:ext cx="723900" cy="156797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63" name="Line 55"/>
          <p:cNvSpPr>
            <a:spLocks noChangeShapeType="1"/>
          </p:cNvSpPr>
          <p:nvPr/>
        </p:nvSpPr>
        <p:spPr bwMode="auto">
          <a:xfrm>
            <a:off x="5498989" y="1926728"/>
            <a:ext cx="865365" cy="156797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64" name="Rectangle 56"/>
          <p:cNvSpPr>
            <a:spLocks noChangeArrowheads="1"/>
          </p:cNvSpPr>
          <p:nvPr/>
        </p:nvSpPr>
        <p:spPr bwMode="auto">
          <a:xfrm>
            <a:off x="4495200" y="4560280"/>
            <a:ext cx="353157" cy="39125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L2</a:t>
            </a:r>
          </a:p>
        </p:txBody>
      </p:sp>
      <p:sp>
        <p:nvSpPr>
          <p:cNvPr id="39965" name="Rectangle 57"/>
          <p:cNvSpPr>
            <a:spLocks noChangeArrowheads="1"/>
          </p:cNvSpPr>
          <p:nvPr/>
        </p:nvSpPr>
        <p:spPr bwMode="auto">
          <a:xfrm>
            <a:off x="4495200" y="4170488"/>
            <a:ext cx="353157" cy="38979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L3</a:t>
            </a:r>
          </a:p>
        </p:txBody>
      </p:sp>
      <p:sp>
        <p:nvSpPr>
          <p:cNvPr id="39966" name="Rectangle 58"/>
          <p:cNvSpPr>
            <a:spLocks noChangeArrowheads="1"/>
          </p:cNvSpPr>
          <p:nvPr/>
        </p:nvSpPr>
        <p:spPr bwMode="auto">
          <a:xfrm>
            <a:off x="4495200" y="4951538"/>
            <a:ext cx="353157" cy="38979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L1</a:t>
            </a:r>
          </a:p>
        </p:txBody>
      </p:sp>
      <p:sp>
        <p:nvSpPr>
          <p:cNvPr id="39967" name="Line 59"/>
          <p:cNvSpPr>
            <a:spLocks noChangeShapeType="1"/>
          </p:cNvSpPr>
          <p:nvPr/>
        </p:nvSpPr>
        <p:spPr bwMode="auto">
          <a:xfrm>
            <a:off x="3164627" y="5341327"/>
            <a:ext cx="0" cy="234462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68" name="Line 60"/>
          <p:cNvSpPr>
            <a:spLocks noChangeShapeType="1"/>
          </p:cNvSpPr>
          <p:nvPr/>
        </p:nvSpPr>
        <p:spPr bwMode="auto">
          <a:xfrm>
            <a:off x="3164627" y="5575789"/>
            <a:ext cx="1418492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69" name="Line 61"/>
          <p:cNvSpPr>
            <a:spLocks noChangeShapeType="1"/>
          </p:cNvSpPr>
          <p:nvPr/>
        </p:nvSpPr>
        <p:spPr bwMode="auto">
          <a:xfrm>
            <a:off x="4583120" y="5341327"/>
            <a:ext cx="0" cy="234462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0" name="Line 62"/>
          <p:cNvSpPr>
            <a:spLocks noChangeShapeType="1"/>
          </p:cNvSpPr>
          <p:nvPr/>
        </p:nvSpPr>
        <p:spPr bwMode="auto">
          <a:xfrm>
            <a:off x="4760431" y="5341327"/>
            <a:ext cx="0" cy="234462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1" name="Line 63"/>
          <p:cNvSpPr>
            <a:spLocks noChangeShapeType="1"/>
          </p:cNvSpPr>
          <p:nvPr/>
        </p:nvSpPr>
        <p:spPr bwMode="auto">
          <a:xfrm>
            <a:off x="4760431" y="5575789"/>
            <a:ext cx="1418492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2" name="Line 64"/>
          <p:cNvSpPr>
            <a:spLocks noChangeShapeType="1"/>
          </p:cNvSpPr>
          <p:nvPr/>
        </p:nvSpPr>
        <p:spPr bwMode="auto">
          <a:xfrm>
            <a:off x="6178923" y="5341327"/>
            <a:ext cx="0" cy="234462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3" name="Text Box 65"/>
          <p:cNvSpPr txBox="1">
            <a:spLocks noChangeArrowheads="1"/>
          </p:cNvSpPr>
          <p:nvPr/>
        </p:nvSpPr>
        <p:spPr bwMode="auto">
          <a:xfrm>
            <a:off x="3419430" y="5186000"/>
            <a:ext cx="837089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정보의 흐름</a:t>
            </a:r>
          </a:p>
        </p:txBody>
      </p:sp>
      <p:sp>
        <p:nvSpPr>
          <p:cNvPr id="39974" name="Line 86"/>
          <p:cNvSpPr>
            <a:spLocks noChangeShapeType="1"/>
          </p:cNvSpPr>
          <p:nvPr/>
        </p:nvSpPr>
        <p:spPr bwMode="auto">
          <a:xfrm>
            <a:off x="948966" y="2686050"/>
            <a:ext cx="0" cy="2186354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5" name="Line 87"/>
          <p:cNvSpPr>
            <a:spLocks noChangeShapeType="1"/>
          </p:cNvSpPr>
          <p:nvPr/>
        </p:nvSpPr>
        <p:spPr bwMode="auto">
          <a:xfrm>
            <a:off x="683731" y="4872404"/>
            <a:ext cx="0" cy="23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6" name="Line 88"/>
          <p:cNvSpPr>
            <a:spLocks noChangeShapeType="1"/>
          </p:cNvSpPr>
          <p:nvPr/>
        </p:nvSpPr>
        <p:spPr bwMode="auto">
          <a:xfrm>
            <a:off x="1642092" y="2924911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77" name="Line 89"/>
          <p:cNvSpPr>
            <a:spLocks noChangeShapeType="1"/>
          </p:cNvSpPr>
          <p:nvPr/>
        </p:nvSpPr>
        <p:spPr bwMode="auto">
          <a:xfrm>
            <a:off x="1869227" y="3305911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8" name="Line 90"/>
          <p:cNvSpPr>
            <a:spLocks noChangeShapeType="1"/>
          </p:cNvSpPr>
          <p:nvPr/>
        </p:nvSpPr>
        <p:spPr bwMode="auto">
          <a:xfrm>
            <a:off x="2102223" y="3701565"/>
            <a:ext cx="0" cy="155331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79" name="Line 91"/>
          <p:cNvSpPr>
            <a:spLocks noChangeShapeType="1"/>
          </p:cNvSpPr>
          <p:nvPr/>
        </p:nvSpPr>
        <p:spPr bwMode="auto">
          <a:xfrm>
            <a:off x="2339615" y="4076703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80" name="Line 92"/>
          <p:cNvSpPr>
            <a:spLocks noChangeShapeType="1"/>
          </p:cNvSpPr>
          <p:nvPr/>
        </p:nvSpPr>
        <p:spPr bwMode="auto">
          <a:xfrm>
            <a:off x="2578473" y="4467961"/>
            <a:ext cx="0" cy="155331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81" name="Line 93"/>
          <p:cNvSpPr>
            <a:spLocks noChangeShapeType="1"/>
          </p:cNvSpPr>
          <p:nvPr/>
        </p:nvSpPr>
        <p:spPr bwMode="auto">
          <a:xfrm>
            <a:off x="2810004" y="4872404"/>
            <a:ext cx="0" cy="156796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82" name="Rectangle 94"/>
          <p:cNvSpPr>
            <a:spLocks noChangeArrowheads="1"/>
          </p:cNvSpPr>
          <p:nvPr/>
        </p:nvSpPr>
        <p:spPr bwMode="auto">
          <a:xfrm>
            <a:off x="6798781" y="2686050"/>
            <a:ext cx="690196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L7 </a:t>
            </a:r>
            <a:r>
              <a:rPr lang="ko-KR" altLang="en-US" sz="923" b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</a:p>
        </p:txBody>
      </p:sp>
      <p:sp>
        <p:nvSpPr>
          <p:cNvPr id="39983" name="Rectangle 95"/>
          <p:cNvSpPr>
            <a:spLocks noChangeArrowheads="1"/>
          </p:cNvSpPr>
          <p:nvPr/>
        </p:nvSpPr>
        <p:spPr bwMode="auto">
          <a:xfrm>
            <a:off x="6798781" y="3075843"/>
            <a:ext cx="690196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L7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84" name="Rectangle 96"/>
          <p:cNvSpPr>
            <a:spLocks noChangeArrowheads="1"/>
          </p:cNvSpPr>
          <p:nvPr/>
        </p:nvSpPr>
        <p:spPr bwMode="auto">
          <a:xfrm>
            <a:off x="7488977" y="3075843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H6</a:t>
            </a:r>
          </a:p>
        </p:txBody>
      </p:sp>
      <p:sp>
        <p:nvSpPr>
          <p:cNvPr id="39985" name="Rectangle 97"/>
          <p:cNvSpPr>
            <a:spLocks noChangeArrowheads="1"/>
          </p:cNvSpPr>
          <p:nvPr/>
        </p:nvSpPr>
        <p:spPr bwMode="auto">
          <a:xfrm>
            <a:off x="6798781" y="3467100"/>
            <a:ext cx="924657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L6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86" name="Rectangle 98"/>
          <p:cNvSpPr>
            <a:spLocks noChangeArrowheads="1"/>
          </p:cNvSpPr>
          <p:nvPr/>
        </p:nvSpPr>
        <p:spPr bwMode="auto">
          <a:xfrm>
            <a:off x="7723438" y="3467100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H5</a:t>
            </a:r>
          </a:p>
        </p:txBody>
      </p:sp>
      <p:sp>
        <p:nvSpPr>
          <p:cNvPr id="39987" name="Rectangle 99"/>
          <p:cNvSpPr>
            <a:spLocks noChangeArrowheads="1"/>
          </p:cNvSpPr>
          <p:nvPr/>
        </p:nvSpPr>
        <p:spPr bwMode="auto">
          <a:xfrm>
            <a:off x="6798781" y="3856892"/>
            <a:ext cx="1159119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L5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88" name="Rectangle 100"/>
          <p:cNvSpPr>
            <a:spLocks noChangeArrowheads="1"/>
          </p:cNvSpPr>
          <p:nvPr/>
        </p:nvSpPr>
        <p:spPr bwMode="auto">
          <a:xfrm>
            <a:off x="7957900" y="3856892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H4</a:t>
            </a:r>
          </a:p>
        </p:txBody>
      </p:sp>
      <p:sp>
        <p:nvSpPr>
          <p:cNvPr id="39989" name="Rectangle 101"/>
          <p:cNvSpPr>
            <a:spLocks noChangeArrowheads="1"/>
          </p:cNvSpPr>
          <p:nvPr/>
        </p:nvSpPr>
        <p:spPr bwMode="auto">
          <a:xfrm>
            <a:off x="6798781" y="4248150"/>
            <a:ext cx="1393580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L4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90" name="Rectangle 102"/>
          <p:cNvSpPr>
            <a:spLocks noChangeArrowheads="1"/>
          </p:cNvSpPr>
          <p:nvPr/>
        </p:nvSpPr>
        <p:spPr bwMode="auto">
          <a:xfrm>
            <a:off x="8192365" y="4248150"/>
            <a:ext cx="232997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H3</a:t>
            </a:r>
          </a:p>
        </p:txBody>
      </p:sp>
      <p:sp>
        <p:nvSpPr>
          <p:cNvPr id="39991" name="Rectangle 103"/>
          <p:cNvSpPr>
            <a:spLocks noChangeArrowheads="1"/>
          </p:cNvSpPr>
          <p:nvPr/>
        </p:nvSpPr>
        <p:spPr bwMode="auto">
          <a:xfrm>
            <a:off x="6798784" y="4637943"/>
            <a:ext cx="1626577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L3 </a:t>
            </a:r>
            <a:r>
              <a:rPr lang="ko-KR" altLang="en-US" sz="923" b="0">
                <a:latin typeface="바탕체" pitchFamily="17" charset="-127"/>
                <a:ea typeface="바탕체" pitchFamily="17" charset="-127"/>
              </a:rPr>
              <a:t>데이터</a:t>
            </a:r>
          </a:p>
        </p:txBody>
      </p:sp>
      <p:sp>
        <p:nvSpPr>
          <p:cNvPr id="39992" name="Rectangle 104"/>
          <p:cNvSpPr>
            <a:spLocks noChangeArrowheads="1"/>
          </p:cNvSpPr>
          <p:nvPr/>
        </p:nvSpPr>
        <p:spPr bwMode="auto">
          <a:xfrm>
            <a:off x="8425358" y="4637943"/>
            <a:ext cx="234462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H2</a:t>
            </a:r>
          </a:p>
        </p:txBody>
      </p:sp>
      <p:sp>
        <p:nvSpPr>
          <p:cNvPr id="39993" name="Rectangle 105"/>
          <p:cNvSpPr>
            <a:spLocks noChangeArrowheads="1"/>
          </p:cNvSpPr>
          <p:nvPr/>
        </p:nvSpPr>
        <p:spPr bwMode="auto">
          <a:xfrm>
            <a:off x="6533549" y="5029200"/>
            <a:ext cx="2126274" cy="23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1 0 1 0 0 0 1 </a:t>
            </a:r>
            <a:r>
              <a:rPr lang="en-US" altLang="ko-KR" sz="923" b="0">
                <a:latin typeface="Times New Roman" pitchFamily="18" charset="0"/>
                <a:ea typeface="바탕체" pitchFamily="17" charset="-127"/>
              </a:rPr>
              <a:t>…</a:t>
            </a: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 0 0 0 1 0 </a:t>
            </a:r>
          </a:p>
        </p:txBody>
      </p:sp>
      <p:sp>
        <p:nvSpPr>
          <p:cNvPr id="39994" name="Rectangle 106"/>
          <p:cNvSpPr>
            <a:spLocks noChangeArrowheads="1"/>
          </p:cNvSpPr>
          <p:nvPr/>
        </p:nvSpPr>
        <p:spPr bwMode="auto">
          <a:xfrm>
            <a:off x="6533546" y="4637943"/>
            <a:ext cx="265235" cy="234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923" b="0">
                <a:latin typeface="바탕체" pitchFamily="17" charset="-127"/>
                <a:ea typeface="바탕체" pitchFamily="17" charset="-127"/>
              </a:rPr>
              <a:t>T2</a:t>
            </a:r>
          </a:p>
        </p:txBody>
      </p:sp>
      <p:sp>
        <p:nvSpPr>
          <p:cNvPr id="39995" name="Line 107"/>
          <p:cNvSpPr>
            <a:spLocks noChangeShapeType="1"/>
          </p:cNvSpPr>
          <p:nvPr/>
        </p:nvSpPr>
        <p:spPr bwMode="auto">
          <a:xfrm>
            <a:off x="6798781" y="2686050"/>
            <a:ext cx="0" cy="2186354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96" name="Line 108"/>
          <p:cNvSpPr>
            <a:spLocks noChangeShapeType="1"/>
          </p:cNvSpPr>
          <p:nvPr/>
        </p:nvSpPr>
        <p:spPr bwMode="auto">
          <a:xfrm>
            <a:off x="6533546" y="4872404"/>
            <a:ext cx="0" cy="23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97" name="Line 109"/>
          <p:cNvSpPr>
            <a:spLocks noChangeShapeType="1"/>
          </p:cNvSpPr>
          <p:nvPr/>
        </p:nvSpPr>
        <p:spPr bwMode="auto">
          <a:xfrm>
            <a:off x="7490443" y="2924911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98" name="Line 110"/>
          <p:cNvSpPr>
            <a:spLocks noChangeShapeType="1"/>
          </p:cNvSpPr>
          <p:nvPr/>
        </p:nvSpPr>
        <p:spPr bwMode="auto">
          <a:xfrm>
            <a:off x="7717577" y="3305911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39999" name="Line 111"/>
          <p:cNvSpPr>
            <a:spLocks noChangeShapeType="1"/>
          </p:cNvSpPr>
          <p:nvPr/>
        </p:nvSpPr>
        <p:spPr bwMode="auto">
          <a:xfrm>
            <a:off x="7950573" y="3701565"/>
            <a:ext cx="0" cy="155331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40000" name="Line 112"/>
          <p:cNvSpPr>
            <a:spLocks noChangeShapeType="1"/>
          </p:cNvSpPr>
          <p:nvPr/>
        </p:nvSpPr>
        <p:spPr bwMode="auto">
          <a:xfrm>
            <a:off x="8189431" y="4076703"/>
            <a:ext cx="0" cy="15679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40001" name="Line 113"/>
          <p:cNvSpPr>
            <a:spLocks noChangeShapeType="1"/>
          </p:cNvSpPr>
          <p:nvPr/>
        </p:nvSpPr>
        <p:spPr bwMode="auto">
          <a:xfrm>
            <a:off x="8426823" y="4467961"/>
            <a:ext cx="0" cy="155331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40002" name="Line 114"/>
          <p:cNvSpPr>
            <a:spLocks noChangeShapeType="1"/>
          </p:cNvSpPr>
          <p:nvPr/>
        </p:nvSpPr>
        <p:spPr bwMode="auto">
          <a:xfrm>
            <a:off x="8659820" y="4872404"/>
            <a:ext cx="0" cy="156796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 sz="1108"/>
          </a:p>
        </p:txBody>
      </p:sp>
      <p:sp>
        <p:nvSpPr>
          <p:cNvPr id="40003" name="Freeform 115"/>
          <p:cNvSpPr>
            <a:spLocks/>
          </p:cNvSpPr>
          <p:nvPr/>
        </p:nvSpPr>
        <p:spPr bwMode="auto">
          <a:xfrm>
            <a:off x="3431330" y="2606923"/>
            <a:ext cx="2480896" cy="2891203"/>
          </a:xfrm>
          <a:custGeom>
            <a:avLst/>
            <a:gdLst>
              <a:gd name="T0" fmla="*/ 0 w 1344"/>
              <a:gd name="T1" fmla="*/ 0 h 1776"/>
              <a:gd name="T2" fmla="*/ 0 w 1344"/>
              <a:gd name="T3" fmla="*/ 2147483647 h 1776"/>
              <a:gd name="T4" fmla="*/ 2147483647 w 1344"/>
              <a:gd name="T5" fmla="*/ 2147483647 h 1776"/>
              <a:gd name="T6" fmla="*/ 2147483647 w 1344"/>
              <a:gd name="T7" fmla="*/ 2147483647 h 1776"/>
              <a:gd name="T8" fmla="*/ 2147483647 w 1344"/>
              <a:gd name="T9" fmla="*/ 2147483647 h 1776"/>
              <a:gd name="T10" fmla="*/ 2147483647 w 1344"/>
              <a:gd name="T11" fmla="*/ 2147483647 h 1776"/>
              <a:gd name="T12" fmla="*/ 2147483647 w 1344"/>
              <a:gd name="T13" fmla="*/ 2147483647 h 1776"/>
              <a:gd name="T14" fmla="*/ 2147483647 w 1344"/>
              <a:gd name="T15" fmla="*/ 0 h 17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4"/>
              <a:gd name="T25" fmla="*/ 0 h 1776"/>
              <a:gd name="T26" fmla="*/ 1344 w 1344"/>
              <a:gd name="T27" fmla="*/ 1776 h 17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4" h="1776">
                <a:moveTo>
                  <a:pt x="0" y="0"/>
                </a:moveTo>
                <a:lnTo>
                  <a:pt x="0" y="1776"/>
                </a:lnTo>
                <a:lnTo>
                  <a:pt x="528" y="1776"/>
                </a:lnTo>
                <a:lnTo>
                  <a:pt x="528" y="912"/>
                </a:lnTo>
                <a:lnTo>
                  <a:pt x="816" y="912"/>
                </a:lnTo>
                <a:lnTo>
                  <a:pt x="816" y="1776"/>
                </a:lnTo>
                <a:lnTo>
                  <a:pt x="1344" y="1776"/>
                </a:lnTo>
                <a:lnTo>
                  <a:pt x="1344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662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004" name="Line 116"/>
          <p:cNvSpPr>
            <a:spLocks noChangeShapeType="1"/>
          </p:cNvSpPr>
          <p:nvPr/>
        </p:nvSpPr>
        <p:spPr bwMode="auto">
          <a:xfrm>
            <a:off x="5202980" y="5498123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108"/>
          </a:p>
        </p:txBody>
      </p:sp>
      <p:sp>
        <p:nvSpPr>
          <p:cNvPr id="40005" name="Line 117"/>
          <p:cNvSpPr>
            <a:spLocks noChangeShapeType="1"/>
          </p:cNvSpPr>
          <p:nvPr/>
        </p:nvSpPr>
        <p:spPr bwMode="auto">
          <a:xfrm>
            <a:off x="3696565" y="5498123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108"/>
          </a:p>
        </p:txBody>
      </p:sp>
      <p:sp>
        <p:nvSpPr>
          <p:cNvPr id="40006" name="Line 118"/>
          <p:cNvSpPr>
            <a:spLocks noChangeShapeType="1"/>
          </p:cNvSpPr>
          <p:nvPr/>
        </p:nvSpPr>
        <p:spPr bwMode="auto">
          <a:xfrm>
            <a:off x="3431327" y="3701561"/>
            <a:ext cx="0" cy="2344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108"/>
          </a:p>
        </p:txBody>
      </p:sp>
      <p:sp>
        <p:nvSpPr>
          <p:cNvPr id="40007" name="Line 119"/>
          <p:cNvSpPr>
            <a:spLocks noChangeShapeType="1"/>
          </p:cNvSpPr>
          <p:nvPr/>
        </p:nvSpPr>
        <p:spPr bwMode="auto">
          <a:xfrm flipV="1">
            <a:off x="5912223" y="3856896"/>
            <a:ext cx="0" cy="31359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108"/>
          </a:p>
        </p:txBody>
      </p:sp>
      <p:sp>
        <p:nvSpPr>
          <p:cNvPr id="40008" name="Line 120"/>
          <p:cNvSpPr>
            <a:spLocks noChangeShapeType="1"/>
          </p:cNvSpPr>
          <p:nvPr/>
        </p:nvSpPr>
        <p:spPr bwMode="auto">
          <a:xfrm flipV="1">
            <a:off x="5912223" y="2606920"/>
            <a:ext cx="0" cy="15679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108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24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095" y="551329"/>
            <a:ext cx="8286750" cy="553243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TCP/IP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통신 모델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9" descr="2_3_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786" y="1364462"/>
            <a:ext cx="7337888" cy="514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5027" y="614831"/>
            <a:ext cx="6267735" cy="20399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통신 모델과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Protocol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35310"/>
              </p:ext>
            </p:extLst>
          </p:nvPr>
        </p:nvGraphicFramePr>
        <p:xfrm>
          <a:off x="495027" y="1379306"/>
          <a:ext cx="8258928" cy="4322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통신체계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프로토콜  종류</a:t>
                      </a:r>
                      <a:r>
                        <a:rPr lang="en-US" altLang="ko-KR" sz="1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용도</a:t>
                      </a: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TCP/IP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HTTP,</a:t>
                      </a:r>
                      <a:r>
                        <a:rPr lang="en-US" altLang="ko-KR" sz="17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Telnet, TCP, UDP…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인터넷과 </a:t>
                      </a: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LAN</a:t>
                      </a:r>
                      <a:r>
                        <a:rPr lang="ko-KR" altLang="en-US" sz="170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에서 사용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IPX/SPX</a:t>
                      </a:r>
                      <a:endParaRPr lang="ko-KR" altLang="en-US" sz="170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IPX, SPX, NPC…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tc>
                  <a:txBody>
                    <a:bodyPr/>
                    <a:lstStyle/>
                    <a:p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Novel 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사가 개발 및 판매하는 </a:t>
                      </a: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Netware 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시스템에서 사용 </a:t>
                      </a:r>
                    </a:p>
                  </a:txBody>
                  <a:tcPr marL="91457" marR="91457" marT="45717" marB="457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Appltalk</a:t>
                      </a:r>
                      <a:endParaRPr lang="ko-KR" altLang="en-US" sz="170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DDP, RTMP, ATP…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Apple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사 제품의 </a:t>
                      </a: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LAN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에서 사용</a:t>
                      </a:r>
                    </a:p>
                  </a:txBody>
                  <a:tcPr marL="91457" marR="91457" marT="45717" marB="457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DECnet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DPR,</a:t>
                      </a:r>
                      <a:r>
                        <a:rPr lang="en-US" altLang="ko-KR" sz="17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NSP, SCP…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구 </a:t>
                      </a: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DEC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사의 미니컴퓨터에서 사용</a:t>
                      </a:r>
                    </a:p>
                  </a:txBody>
                  <a:tcPr marL="91457" marR="91457" marT="45717" marB="457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XNS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IDP, SPP, PEP…</a:t>
                      </a:r>
                      <a:endParaRPr lang="ko-KR" altLang="en-US" sz="17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57" marR="91457" marT="45717" marB="45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Xerox </a:t>
                      </a:r>
                      <a:r>
                        <a:rPr lang="ko-KR" altLang="en-US" sz="1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사의 네트워크에 사용</a:t>
                      </a:r>
                    </a:p>
                  </a:txBody>
                  <a:tcPr marL="91457" marR="91457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04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34244" y="4347070"/>
            <a:ext cx="6656387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58763" indent="-258763">
              <a:lnSpc>
                <a:spcPct val="120000"/>
              </a:lnSpc>
              <a:spcBef>
                <a:spcPct val="30000"/>
              </a:spcBef>
              <a:buFont typeface="나눔고딕" pitchFamily="50" charset="-127"/>
              <a:buChar char="◉"/>
              <a:defRPr kumimoji="1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98475" indent="-238125">
              <a:lnSpc>
                <a:spcPct val="120000"/>
              </a:lnSpc>
              <a:spcBef>
                <a:spcPct val="30000"/>
              </a:spcBef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  <a:lvl3pPr marL="763588" indent="-263525">
              <a:lnSpc>
                <a:spcPct val="120000"/>
              </a:lnSpc>
              <a:spcBef>
                <a:spcPct val="30000"/>
              </a:spcBef>
              <a:buFont typeface="맑은 고딕" panose="020B0503020000020004" pitchFamily="50" charset="-127"/>
              <a:buChar char="－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014413" indent="-239713">
              <a:lnSpc>
                <a:spcPct val="120000"/>
              </a:lnSpc>
              <a:spcBef>
                <a:spcPct val="30000"/>
              </a:spcBef>
              <a:buChar char="•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dirty="0">
                <a:cs typeface="Times New Roman" panose="02020603050405020304" pitchFamily="18" charset="0"/>
              </a:rPr>
              <a:t>Open Protocols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213744" y="5021758"/>
            <a:ext cx="2879725" cy="1300162"/>
            <a:chOff x="2609" y="1157"/>
            <a:chExt cx="1814" cy="819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580" y="1170"/>
              <a:ext cx="843" cy="764"/>
              <a:chOff x="2479" y="2387"/>
              <a:chExt cx="551" cy="516"/>
            </a:xfrm>
          </p:grpSpPr>
          <p:sp>
            <p:nvSpPr>
              <p:cNvPr id="9" name="Oval 21"/>
              <p:cNvSpPr>
                <a:spLocks noChangeArrowheads="1"/>
              </p:cNvSpPr>
              <p:nvPr/>
            </p:nvSpPr>
            <p:spPr bwMode="auto">
              <a:xfrm rot="1237137">
                <a:off x="2712" y="2590"/>
                <a:ext cx="107" cy="112"/>
              </a:xfrm>
              <a:prstGeom prst="ellipse">
                <a:avLst/>
              </a:prstGeom>
              <a:gradFill rotWithShape="0">
                <a:gsLst>
                  <a:gs pos="0">
                    <a:srgbClr val="8FA5C5"/>
                  </a:gs>
                  <a:gs pos="100000">
                    <a:srgbClr val="07387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ine 22"/>
              <p:cNvSpPr>
                <a:spLocks noChangeShapeType="1"/>
              </p:cNvSpPr>
              <p:nvPr/>
            </p:nvSpPr>
            <p:spPr bwMode="auto">
              <a:xfrm rot="1237137" flipH="1">
                <a:off x="2763" y="2387"/>
                <a:ext cx="1" cy="516"/>
              </a:xfrm>
              <a:prstGeom prst="line">
                <a:avLst/>
              </a:pr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Oval 23"/>
              <p:cNvSpPr>
                <a:spLocks noChangeArrowheads="1"/>
              </p:cNvSpPr>
              <p:nvPr/>
            </p:nvSpPr>
            <p:spPr bwMode="auto">
              <a:xfrm rot="1237137">
                <a:off x="2671" y="2590"/>
                <a:ext cx="187" cy="112"/>
              </a:xfrm>
              <a:prstGeom prst="ellipse">
                <a:avLst/>
              </a:pr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24"/>
              <p:cNvSpPr>
                <a:spLocks noChangeArrowheads="1"/>
              </p:cNvSpPr>
              <p:nvPr/>
            </p:nvSpPr>
            <p:spPr bwMode="auto">
              <a:xfrm rot="1237137">
                <a:off x="2562" y="2590"/>
                <a:ext cx="406" cy="112"/>
              </a:xfrm>
              <a:prstGeom prst="ellipse">
                <a:avLst/>
              </a:pr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c 25"/>
              <p:cNvSpPr>
                <a:spLocks/>
              </p:cNvSpPr>
              <p:nvPr/>
            </p:nvSpPr>
            <p:spPr bwMode="auto">
              <a:xfrm rot="1237137" flipV="1">
                <a:off x="2479" y="2657"/>
                <a:ext cx="511" cy="142"/>
              </a:xfrm>
              <a:custGeom>
                <a:avLst/>
                <a:gdLst>
                  <a:gd name="T0" fmla="*/ 0 w 42169"/>
                  <a:gd name="T1" fmla="*/ 0 h 21600"/>
                  <a:gd name="T2" fmla="*/ 0 w 42169"/>
                  <a:gd name="T3" fmla="*/ 0 h 21600"/>
                  <a:gd name="T4" fmla="*/ 0 w 4216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2169"/>
                  <a:gd name="T10" fmla="*/ 0 h 21600"/>
                  <a:gd name="T11" fmla="*/ 42169 w 4216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169" h="21600" fill="none" extrusionOk="0">
                    <a:moveTo>
                      <a:pt x="-1" y="16717"/>
                    </a:moveTo>
                    <a:cubicBezTo>
                      <a:pt x="2271" y="6929"/>
                      <a:pt x="10992" y="-1"/>
                      <a:pt x="21041" y="0"/>
                    </a:cubicBezTo>
                    <a:cubicBezTo>
                      <a:pt x="31240" y="0"/>
                      <a:pt x="40049" y="7134"/>
                      <a:pt x="42169" y="17110"/>
                    </a:cubicBezTo>
                  </a:path>
                  <a:path w="42169" h="21600" stroke="0" extrusionOk="0">
                    <a:moveTo>
                      <a:pt x="-1" y="16717"/>
                    </a:moveTo>
                    <a:cubicBezTo>
                      <a:pt x="2271" y="6929"/>
                      <a:pt x="10992" y="-1"/>
                      <a:pt x="21041" y="0"/>
                    </a:cubicBezTo>
                    <a:cubicBezTo>
                      <a:pt x="31240" y="0"/>
                      <a:pt x="40049" y="7134"/>
                      <a:pt x="42169" y="17110"/>
                    </a:cubicBezTo>
                    <a:lnTo>
                      <a:pt x="21041" y="21600"/>
                    </a:lnTo>
                    <a:lnTo>
                      <a:pt x="-1" y="16717"/>
                    </a:lnTo>
                    <a:close/>
                  </a:path>
                </a:pathLst>
              </a:cu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Arc 26"/>
              <p:cNvSpPr>
                <a:spLocks/>
              </p:cNvSpPr>
              <p:nvPr/>
            </p:nvSpPr>
            <p:spPr bwMode="auto">
              <a:xfrm rot="1237137" flipV="1">
                <a:off x="2514" y="2734"/>
                <a:ext cx="381" cy="142"/>
              </a:xfrm>
              <a:custGeom>
                <a:avLst/>
                <a:gdLst>
                  <a:gd name="T0" fmla="*/ 0 w 34362"/>
                  <a:gd name="T1" fmla="*/ 0 h 21600"/>
                  <a:gd name="T2" fmla="*/ 0 w 34362"/>
                  <a:gd name="T3" fmla="*/ 0 h 21600"/>
                  <a:gd name="T4" fmla="*/ 0 w 3436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4362"/>
                  <a:gd name="T10" fmla="*/ 0 h 21600"/>
                  <a:gd name="T11" fmla="*/ 34362 w 3436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362" h="21600" fill="none" extrusionOk="0">
                    <a:moveTo>
                      <a:pt x="-1" y="8912"/>
                    </a:moveTo>
                    <a:cubicBezTo>
                      <a:pt x="4063" y="3313"/>
                      <a:pt x="10562" y="-1"/>
                      <a:pt x="17481" y="0"/>
                    </a:cubicBezTo>
                    <a:cubicBezTo>
                      <a:pt x="24050" y="0"/>
                      <a:pt x="30263" y="2990"/>
                      <a:pt x="34362" y="8124"/>
                    </a:cubicBezTo>
                  </a:path>
                  <a:path w="34362" h="21600" stroke="0" extrusionOk="0">
                    <a:moveTo>
                      <a:pt x="-1" y="8912"/>
                    </a:moveTo>
                    <a:cubicBezTo>
                      <a:pt x="4063" y="3313"/>
                      <a:pt x="10562" y="-1"/>
                      <a:pt x="17481" y="0"/>
                    </a:cubicBezTo>
                    <a:cubicBezTo>
                      <a:pt x="24050" y="0"/>
                      <a:pt x="30263" y="2990"/>
                      <a:pt x="34362" y="8124"/>
                    </a:cubicBezTo>
                    <a:lnTo>
                      <a:pt x="17481" y="21600"/>
                    </a:lnTo>
                    <a:lnTo>
                      <a:pt x="-1" y="8912"/>
                    </a:lnTo>
                    <a:close/>
                  </a:path>
                </a:pathLst>
              </a:cu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Arc 27"/>
              <p:cNvSpPr>
                <a:spLocks/>
              </p:cNvSpPr>
              <p:nvPr/>
            </p:nvSpPr>
            <p:spPr bwMode="auto">
              <a:xfrm rot="1237137" flipV="1">
                <a:off x="2565" y="2480"/>
                <a:ext cx="465" cy="141"/>
              </a:xfrm>
              <a:custGeom>
                <a:avLst/>
                <a:gdLst>
                  <a:gd name="T0" fmla="*/ 0 w 38373"/>
                  <a:gd name="T1" fmla="*/ 0 h 21600"/>
                  <a:gd name="T2" fmla="*/ 0 w 38373"/>
                  <a:gd name="T3" fmla="*/ 0 h 21600"/>
                  <a:gd name="T4" fmla="*/ 0 w 383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8373"/>
                  <a:gd name="T10" fmla="*/ 0 h 21600"/>
                  <a:gd name="T11" fmla="*/ 38373 w 383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373" h="21600" fill="none" extrusionOk="0">
                    <a:moveTo>
                      <a:pt x="-1" y="12353"/>
                    </a:moveTo>
                    <a:cubicBezTo>
                      <a:pt x="3573" y="4809"/>
                      <a:pt x="11173" y="-1"/>
                      <a:pt x="19521" y="0"/>
                    </a:cubicBezTo>
                    <a:cubicBezTo>
                      <a:pt x="27343" y="0"/>
                      <a:pt x="34554" y="4229"/>
                      <a:pt x="38373" y="11056"/>
                    </a:cubicBezTo>
                  </a:path>
                  <a:path w="38373" h="21600" stroke="0" extrusionOk="0">
                    <a:moveTo>
                      <a:pt x="-1" y="12353"/>
                    </a:moveTo>
                    <a:cubicBezTo>
                      <a:pt x="3573" y="4809"/>
                      <a:pt x="11173" y="-1"/>
                      <a:pt x="19521" y="0"/>
                    </a:cubicBezTo>
                    <a:cubicBezTo>
                      <a:pt x="27343" y="0"/>
                      <a:pt x="34554" y="4229"/>
                      <a:pt x="38373" y="11056"/>
                    </a:cubicBezTo>
                    <a:lnTo>
                      <a:pt x="19521" y="21600"/>
                    </a:lnTo>
                    <a:lnTo>
                      <a:pt x="-1" y="12353"/>
                    </a:lnTo>
                    <a:close/>
                  </a:path>
                </a:pathLst>
              </a:cu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Arc 28"/>
              <p:cNvSpPr>
                <a:spLocks/>
              </p:cNvSpPr>
              <p:nvPr/>
            </p:nvSpPr>
            <p:spPr bwMode="auto">
              <a:xfrm rot="1237137" flipV="1">
                <a:off x="2655" y="2392"/>
                <a:ext cx="355" cy="141"/>
              </a:xfrm>
              <a:custGeom>
                <a:avLst/>
                <a:gdLst>
                  <a:gd name="T0" fmla="*/ 0 w 34268"/>
                  <a:gd name="T1" fmla="*/ 0 h 21600"/>
                  <a:gd name="T2" fmla="*/ 0 w 34268"/>
                  <a:gd name="T3" fmla="*/ 0 h 21600"/>
                  <a:gd name="T4" fmla="*/ 0 w 3426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4268"/>
                  <a:gd name="T10" fmla="*/ 0 h 21600"/>
                  <a:gd name="T11" fmla="*/ 34268 w 3426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268" h="21600" fill="none" extrusionOk="0">
                    <a:moveTo>
                      <a:pt x="0" y="9114"/>
                    </a:moveTo>
                    <a:cubicBezTo>
                      <a:pt x="4049" y="3397"/>
                      <a:pt x="10620" y="-1"/>
                      <a:pt x="17626" y="0"/>
                    </a:cubicBezTo>
                    <a:cubicBezTo>
                      <a:pt x="24062" y="0"/>
                      <a:pt x="30164" y="2870"/>
                      <a:pt x="34267" y="7830"/>
                    </a:cubicBezTo>
                  </a:path>
                  <a:path w="34268" h="21600" stroke="0" extrusionOk="0">
                    <a:moveTo>
                      <a:pt x="0" y="9114"/>
                    </a:moveTo>
                    <a:cubicBezTo>
                      <a:pt x="4049" y="3397"/>
                      <a:pt x="10620" y="-1"/>
                      <a:pt x="17626" y="0"/>
                    </a:cubicBezTo>
                    <a:cubicBezTo>
                      <a:pt x="24062" y="0"/>
                      <a:pt x="30164" y="2870"/>
                      <a:pt x="34267" y="7830"/>
                    </a:cubicBezTo>
                    <a:lnTo>
                      <a:pt x="17626" y="21600"/>
                    </a:lnTo>
                    <a:lnTo>
                      <a:pt x="0" y="9114"/>
                    </a:lnTo>
                    <a:close/>
                  </a:path>
                </a:pathLst>
              </a:cu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Arc 29"/>
              <p:cNvSpPr>
                <a:spLocks/>
              </p:cNvSpPr>
              <p:nvPr/>
            </p:nvSpPr>
            <p:spPr bwMode="auto">
              <a:xfrm rot="1237137" flipV="1">
                <a:off x="2503" y="2577"/>
                <a:ext cx="519" cy="141"/>
              </a:xfrm>
              <a:custGeom>
                <a:avLst/>
                <a:gdLst>
                  <a:gd name="T0" fmla="*/ 0 w 42802"/>
                  <a:gd name="T1" fmla="*/ 0 h 21600"/>
                  <a:gd name="T2" fmla="*/ 0 w 42802"/>
                  <a:gd name="T3" fmla="*/ 0 h 21600"/>
                  <a:gd name="T4" fmla="*/ 0 w 4280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2802"/>
                  <a:gd name="T10" fmla="*/ 0 h 21600"/>
                  <a:gd name="T11" fmla="*/ 42802 w 4280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802" h="21600" fill="none" extrusionOk="0">
                    <a:moveTo>
                      <a:pt x="-1" y="18750"/>
                    </a:moveTo>
                    <a:cubicBezTo>
                      <a:pt x="1427" y="8017"/>
                      <a:pt x="10582" y="-1"/>
                      <a:pt x="21411" y="0"/>
                    </a:cubicBezTo>
                    <a:cubicBezTo>
                      <a:pt x="32182" y="0"/>
                      <a:pt x="41308" y="7936"/>
                      <a:pt x="42802" y="18603"/>
                    </a:cubicBezTo>
                  </a:path>
                  <a:path w="42802" h="21600" stroke="0" extrusionOk="0">
                    <a:moveTo>
                      <a:pt x="-1" y="18750"/>
                    </a:moveTo>
                    <a:cubicBezTo>
                      <a:pt x="1427" y="8017"/>
                      <a:pt x="10582" y="-1"/>
                      <a:pt x="21411" y="0"/>
                    </a:cubicBezTo>
                    <a:cubicBezTo>
                      <a:pt x="32182" y="0"/>
                      <a:pt x="41308" y="7936"/>
                      <a:pt x="42802" y="18603"/>
                    </a:cubicBezTo>
                    <a:lnTo>
                      <a:pt x="21411" y="21600"/>
                    </a:lnTo>
                    <a:lnTo>
                      <a:pt x="-1" y="18750"/>
                    </a:lnTo>
                    <a:close/>
                  </a:path>
                </a:pathLst>
              </a:custGeom>
              <a:noFill/>
              <a:ln w="3175">
                <a:solidFill>
                  <a:srgbClr val="81C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tIns="27432" bIns="27432" anchor="ctr">
                <a:spAutoFit/>
              </a:bodyPr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Oval 30"/>
              <p:cNvSpPr>
                <a:spLocks noChangeArrowheads="1"/>
              </p:cNvSpPr>
              <p:nvPr/>
            </p:nvSpPr>
            <p:spPr bwMode="auto">
              <a:xfrm rot="1237137">
                <a:off x="2712" y="2584"/>
                <a:ext cx="107" cy="112"/>
              </a:xfrm>
              <a:prstGeom prst="ellipse">
                <a:avLst/>
              </a:prstGeom>
              <a:noFill/>
              <a:ln w="12700">
                <a:solidFill>
                  <a:srgbClr val="0738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AutoShape 31"/>
              <p:cNvSpPr>
                <a:spLocks noChangeArrowheads="1"/>
              </p:cNvSpPr>
              <p:nvPr/>
            </p:nvSpPr>
            <p:spPr bwMode="auto">
              <a:xfrm rot="1237137">
                <a:off x="2535" y="2502"/>
                <a:ext cx="75" cy="178"/>
              </a:xfrm>
              <a:prstGeom prst="irregularSeal2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utoShape 32"/>
              <p:cNvSpPr>
                <a:spLocks noChangeArrowheads="1"/>
              </p:cNvSpPr>
              <p:nvPr/>
            </p:nvSpPr>
            <p:spPr bwMode="auto">
              <a:xfrm rot="1237137">
                <a:off x="2850" y="2461"/>
                <a:ext cx="75" cy="178"/>
              </a:xfrm>
              <a:prstGeom prst="irregularSeal2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AutoShape 33"/>
              <p:cNvSpPr>
                <a:spLocks noChangeArrowheads="1"/>
              </p:cNvSpPr>
              <p:nvPr/>
            </p:nvSpPr>
            <p:spPr bwMode="auto">
              <a:xfrm rot="1237137">
                <a:off x="2693" y="2680"/>
                <a:ext cx="76" cy="178"/>
              </a:xfrm>
              <a:prstGeom prst="irregularSeal2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utoShape 34"/>
              <p:cNvSpPr>
                <a:spLocks noChangeArrowheads="1"/>
              </p:cNvSpPr>
              <p:nvPr/>
            </p:nvSpPr>
            <p:spPr bwMode="auto">
              <a:xfrm rot="1237137">
                <a:off x="2855" y="2715"/>
                <a:ext cx="76" cy="178"/>
              </a:xfrm>
              <a:prstGeom prst="irregularSeal2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27432" bIns="27432" anchor="ctr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000"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" name="Picture 35" descr="Graphic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" y="1402"/>
              <a:ext cx="1521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36"/>
            <p:cNvSpPr txBox="1">
              <a:spLocks noChangeArrowheads="1"/>
            </p:cNvSpPr>
            <p:nvPr/>
          </p:nvSpPr>
          <p:spPr bwMode="auto">
            <a:xfrm>
              <a:off x="3709" y="1527"/>
              <a:ext cx="581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0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kumimoji="0" lang="en-US" altLang="ko-KR" sz="1600">
                  <a:cs typeface="Times New Roman" panose="02020603050405020304" pitchFamily="18" charset="0"/>
                </a:rPr>
                <a:t>Internet</a:t>
              </a:r>
            </a:p>
          </p:txBody>
        </p:sp>
        <p:sp>
          <p:nvSpPr>
            <p:cNvPr id="8" name="Text Box 37"/>
            <p:cNvSpPr txBox="1">
              <a:spLocks noChangeArrowheads="1"/>
            </p:cNvSpPr>
            <p:nvPr/>
          </p:nvSpPr>
          <p:spPr bwMode="auto">
            <a:xfrm>
              <a:off x="2609" y="1157"/>
              <a:ext cx="78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kumimoji="0" lang="en-US" altLang="ko-KR" sz="1600">
                  <a:solidFill>
                    <a:srgbClr val="EC008C"/>
                  </a:solidFill>
                  <a:cs typeface="Times New Roman" panose="02020603050405020304" pitchFamily="18" charset="0"/>
                </a:rPr>
                <a:t>TCP/IP</a:t>
              </a:r>
            </a:p>
          </p:txBody>
        </p:sp>
      </p:grp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214505" y="1276526"/>
            <a:ext cx="6656387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58763" indent="-258763">
              <a:lnSpc>
                <a:spcPct val="120000"/>
              </a:lnSpc>
              <a:spcBef>
                <a:spcPct val="30000"/>
              </a:spcBef>
              <a:buFont typeface="나눔고딕" pitchFamily="50" charset="-127"/>
              <a:buChar char="◉"/>
              <a:defRPr kumimoji="1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98475" indent="-238125">
              <a:lnSpc>
                <a:spcPct val="120000"/>
              </a:lnSpc>
              <a:spcBef>
                <a:spcPct val="30000"/>
              </a:spcBef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  <a:lvl3pPr marL="763588" indent="-263525">
              <a:lnSpc>
                <a:spcPct val="120000"/>
              </a:lnSpc>
              <a:spcBef>
                <a:spcPct val="30000"/>
              </a:spcBef>
              <a:buFont typeface="맑은 고딕" panose="020B0503020000020004" pitchFamily="50" charset="-127"/>
              <a:buChar char="－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014413" indent="-239713">
              <a:lnSpc>
                <a:spcPct val="120000"/>
              </a:lnSpc>
              <a:spcBef>
                <a:spcPct val="30000"/>
              </a:spcBef>
              <a:buChar char="•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dirty="0">
                <a:cs typeface="Times New Roman" panose="02020603050405020304" pitchFamily="18" charset="0"/>
              </a:rPr>
              <a:t>Vendor-Specific Protocols</a:t>
            </a:r>
          </a:p>
        </p:txBody>
      </p:sp>
      <p:grpSp>
        <p:nvGrpSpPr>
          <p:cNvPr id="24" name="Group 75"/>
          <p:cNvGrpSpPr>
            <a:grpSpLocks/>
          </p:cNvGrpSpPr>
          <p:nvPr/>
        </p:nvGrpSpPr>
        <p:grpSpPr bwMode="auto">
          <a:xfrm>
            <a:off x="1089217" y="1932164"/>
            <a:ext cx="3032125" cy="2084387"/>
            <a:chOff x="3850" y="2432"/>
            <a:chExt cx="1910" cy="1313"/>
          </a:xfrm>
        </p:grpSpPr>
        <p:sp>
          <p:nvSpPr>
            <p:cNvPr id="25" name="AutoShape 76"/>
            <p:cNvSpPr>
              <a:spLocks noChangeArrowheads="1"/>
            </p:cNvSpPr>
            <p:nvPr/>
          </p:nvSpPr>
          <p:spPr bwMode="auto">
            <a:xfrm rot="5400000">
              <a:off x="4691" y="2958"/>
              <a:ext cx="463" cy="90"/>
            </a:xfrm>
            <a:prstGeom prst="homePlate">
              <a:avLst>
                <a:gd name="adj" fmla="val 90623"/>
              </a:avLst>
            </a:prstGeom>
            <a:gradFill rotWithShape="0">
              <a:gsLst>
                <a:gs pos="0">
                  <a:srgbClr val="CC0099"/>
                </a:gs>
                <a:gs pos="50000">
                  <a:srgbClr val="F1BBE4"/>
                </a:gs>
                <a:gs pos="100000">
                  <a:srgbClr val="CC00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ko-KR" altLang="ko-KR" sz="1200">
                <a:cs typeface="Times New Roman" panose="02020603050405020304" pitchFamily="18" charset="0"/>
              </a:endParaRPr>
            </a:p>
          </p:txBody>
        </p:sp>
        <p:sp>
          <p:nvSpPr>
            <p:cNvPr id="26" name="AutoShape 77"/>
            <p:cNvSpPr>
              <a:spLocks noChangeArrowheads="1"/>
            </p:cNvSpPr>
            <p:nvPr/>
          </p:nvSpPr>
          <p:spPr bwMode="auto">
            <a:xfrm>
              <a:off x="4832" y="3137"/>
              <a:ext cx="220" cy="174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ko-KR" altLang="ko-KR" sz="1200"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78" descr="Graphic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" y="3163"/>
              <a:ext cx="14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AutoShape 79"/>
            <p:cNvSpPr>
              <a:spLocks noChangeArrowheads="1"/>
            </p:cNvSpPr>
            <p:nvPr/>
          </p:nvSpPr>
          <p:spPr bwMode="auto">
            <a:xfrm>
              <a:off x="4808" y="3107"/>
              <a:ext cx="221" cy="17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B3ECB3"/>
                </a:gs>
                <a:gs pos="100000">
                  <a:srgbClr val="33CC3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ko-KR" altLang="ko-KR" sz="1200">
                <a:cs typeface="Times New Roman" panose="02020603050405020304" pitchFamily="18" charset="0"/>
              </a:endParaRPr>
            </a:p>
          </p:txBody>
        </p:sp>
        <p:grpSp>
          <p:nvGrpSpPr>
            <p:cNvPr id="29" name="Group 80"/>
            <p:cNvGrpSpPr>
              <a:grpSpLocks/>
            </p:cNvGrpSpPr>
            <p:nvPr/>
          </p:nvGrpSpPr>
          <p:grpSpPr bwMode="auto">
            <a:xfrm>
              <a:off x="4661" y="2432"/>
              <a:ext cx="502" cy="552"/>
              <a:chOff x="2013" y="3316"/>
              <a:chExt cx="629" cy="694"/>
            </a:xfrm>
          </p:grpSpPr>
          <p:sp>
            <p:nvSpPr>
              <p:cNvPr id="46" name="Freeform 81"/>
              <p:cNvSpPr>
                <a:spLocks noChangeAspect="1"/>
              </p:cNvSpPr>
              <p:nvPr/>
            </p:nvSpPr>
            <p:spPr bwMode="auto">
              <a:xfrm>
                <a:off x="2409" y="3767"/>
                <a:ext cx="211" cy="243"/>
              </a:xfrm>
              <a:custGeom>
                <a:avLst/>
                <a:gdLst>
                  <a:gd name="T0" fmla="*/ 0 w 265"/>
                  <a:gd name="T1" fmla="*/ 51 h 305"/>
                  <a:gd name="T2" fmla="*/ 85 w 265"/>
                  <a:gd name="T3" fmla="*/ 0 h 305"/>
                  <a:gd name="T4" fmla="*/ 85 w 265"/>
                  <a:gd name="T5" fmla="*/ 42 h 305"/>
                  <a:gd name="T6" fmla="*/ 2 w 265"/>
                  <a:gd name="T7" fmla="*/ 98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5"/>
                  <a:gd name="T13" fmla="*/ 0 h 305"/>
                  <a:gd name="T14" fmla="*/ 265 w 265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5" h="305">
                    <a:moveTo>
                      <a:pt x="0" y="158"/>
                    </a:moveTo>
                    <a:lnTo>
                      <a:pt x="265" y="0"/>
                    </a:lnTo>
                    <a:lnTo>
                      <a:pt x="265" y="130"/>
                    </a:lnTo>
                    <a:lnTo>
                      <a:pt x="2" y="305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Freeform 82"/>
              <p:cNvSpPr>
                <a:spLocks noChangeAspect="1"/>
              </p:cNvSpPr>
              <p:nvPr/>
            </p:nvSpPr>
            <p:spPr bwMode="auto">
              <a:xfrm>
                <a:off x="2013" y="3681"/>
                <a:ext cx="607" cy="212"/>
              </a:xfrm>
              <a:custGeom>
                <a:avLst/>
                <a:gdLst>
                  <a:gd name="T0" fmla="*/ 160 w 761"/>
                  <a:gd name="T1" fmla="*/ 87 h 265"/>
                  <a:gd name="T2" fmla="*/ 0 w 761"/>
                  <a:gd name="T3" fmla="*/ 43 h 265"/>
                  <a:gd name="T4" fmla="*/ 89 w 761"/>
                  <a:gd name="T5" fmla="*/ 0 h 265"/>
                  <a:gd name="T6" fmla="*/ 246 w 761"/>
                  <a:gd name="T7" fmla="*/ 35 h 265"/>
                  <a:gd name="T8" fmla="*/ 162 w 761"/>
                  <a:gd name="T9" fmla="*/ 86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1"/>
                  <a:gd name="T16" fmla="*/ 0 h 265"/>
                  <a:gd name="T17" fmla="*/ 761 w 761"/>
                  <a:gd name="T18" fmla="*/ 265 h 2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1" h="265">
                    <a:moveTo>
                      <a:pt x="497" y="265"/>
                    </a:moveTo>
                    <a:lnTo>
                      <a:pt x="0" y="131"/>
                    </a:lnTo>
                    <a:lnTo>
                      <a:pt x="278" y="0"/>
                    </a:lnTo>
                    <a:lnTo>
                      <a:pt x="761" y="107"/>
                    </a:lnTo>
                    <a:lnTo>
                      <a:pt x="500" y="263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Freeform 83"/>
              <p:cNvSpPr>
                <a:spLocks noChangeAspect="1"/>
              </p:cNvSpPr>
              <p:nvPr/>
            </p:nvSpPr>
            <p:spPr bwMode="auto">
              <a:xfrm>
                <a:off x="2013" y="3785"/>
                <a:ext cx="398" cy="225"/>
              </a:xfrm>
              <a:custGeom>
                <a:avLst/>
                <a:gdLst>
                  <a:gd name="T0" fmla="*/ 0 w 690"/>
                  <a:gd name="T1" fmla="*/ 1 h 390"/>
                  <a:gd name="T2" fmla="*/ 0 w 690"/>
                  <a:gd name="T3" fmla="*/ 12 h 390"/>
                  <a:gd name="T4" fmla="*/ 44 w 690"/>
                  <a:gd name="T5" fmla="*/ 25 h 390"/>
                  <a:gd name="T6" fmla="*/ 44 w 690"/>
                  <a:gd name="T7" fmla="*/ 12 h 390"/>
                  <a:gd name="T8" fmla="*/ 1 w 690"/>
                  <a:gd name="T9" fmla="*/ 0 h 3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0"/>
                  <a:gd name="T16" fmla="*/ 0 h 390"/>
                  <a:gd name="T17" fmla="*/ 690 w 690"/>
                  <a:gd name="T18" fmla="*/ 390 h 3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0" h="390">
                    <a:moveTo>
                      <a:pt x="0" y="5"/>
                    </a:moveTo>
                    <a:lnTo>
                      <a:pt x="0" y="192"/>
                    </a:lnTo>
                    <a:lnTo>
                      <a:pt x="690" y="390"/>
                    </a:lnTo>
                    <a:lnTo>
                      <a:pt x="690" y="185"/>
                    </a:lnTo>
                    <a:lnTo>
                      <a:pt x="4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Freeform 84"/>
              <p:cNvSpPr>
                <a:spLocks/>
              </p:cNvSpPr>
              <p:nvPr/>
            </p:nvSpPr>
            <p:spPr bwMode="auto">
              <a:xfrm>
                <a:off x="2116" y="3665"/>
                <a:ext cx="443" cy="187"/>
              </a:xfrm>
              <a:custGeom>
                <a:avLst/>
                <a:gdLst>
                  <a:gd name="T0" fmla="*/ 0 w 556"/>
                  <a:gd name="T1" fmla="*/ 41 h 235"/>
                  <a:gd name="T2" fmla="*/ 76 w 556"/>
                  <a:gd name="T3" fmla="*/ 0 h 235"/>
                  <a:gd name="T4" fmla="*/ 178 w 556"/>
                  <a:gd name="T5" fmla="*/ 29 h 235"/>
                  <a:gd name="T6" fmla="*/ 178 w 556"/>
                  <a:gd name="T7" fmla="*/ 34 h 235"/>
                  <a:gd name="T8" fmla="*/ 108 w 556"/>
                  <a:gd name="T9" fmla="*/ 76 h 235"/>
                  <a:gd name="T10" fmla="*/ 0 w 556"/>
                  <a:gd name="T11" fmla="*/ 48 h 235"/>
                  <a:gd name="T12" fmla="*/ 0 w 556"/>
                  <a:gd name="T13" fmla="*/ 41 h 2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6"/>
                  <a:gd name="T22" fmla="*/ 0 h 235"/>
                  <a:gd name="T23" fmla="*/ 556 w 556"/>
                  <a:gd name="T24" fmla="*/ 235 h 2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6" h="235">
                    <a:moveTo>
                      <a:pt x="0" y="128"/>
                    </a:moveTo>
                    <a:lnTo>
                      <a:pt x="238" y="0"/>
                    </a:lnTo>
                    <a:lnTo>
                      <a:pt x="556" y="91"/>
                    </a:lnTo>
                    <a:lnTo>
                      <a:pt x="556" y="108"/>
                    </a:lnTo>
                    <a:lnTo>
                      <a:pt x="334" y="235"/>
                    </a:lnTo>
                    <a:lnTo>
                      <a:pt x="0" y="148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DDDDDD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Freeform 85"/>
              <p:cNvSpPr>
                <a:spLocks/>
              </p:cNvSpPr>
              <p:nvPr/>
            </p:nvSpPr>
            <p:spPr bwMode="auto">
              <a:xfrm>
                <a:off x="2121" y="3669"/>
                <a:ext cx="429" cy="166"/>
              </a:xfrm>
              <a:custGeom>
                <a:avLst/>
                <a:gdLst>
                  <a:gd name="T0" fmla="*/ 0 w 538"/>
                  <a:gd name="T1" fmla="*/ 40 h 208"/>
                  <a:gd name="T2" fmla="*/ 105 w 538"/>
                  <a:gd name="T3" fmla="*/ 67 h 208"/>
                  <a:gd name="T4" fmla="*/ 174 w 538"/>
                  <a:gd name="T5" fmla="*/ 28 h 208"/>
                  <a:gd name="T6" fmla="*/ 75 w 538"/>
                  <a:gd name="T7" fmla="*/ 0 h 208"/>
                  <a:gd name="T8" fmla="*/ 0 w 538"/>
                  <a:gd name="T9" fmla="*/ 4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8"/>
                  <a:gd name="T16" fmla="*/ 0 h 208"/>
                  <a:gd name="T17" fmla="*/ 538 w 538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8" h="208">
                    <a:moveTo>
                      <a:pt x="0" y="124"/>
                    </a:moveTo>
                    <a:lnTo>
                      <a:pt x="327" y="208"/>
                    </a:lnTo>
                    <a:lnTo>
                      <a:pt x="538" y="86"/>
                    </a:lnTo>
                    <a:lnTo>
                      <a:pt x="233" y="0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Oval 86"/>
              <p:cNvSpPr>
                <a:spLocks noChangeArrowheads="1"/>
              </p:cNvSpPr>
              <p:nvPr/>
            </p:nvSpPr>
            <p:spPr bwMode="auto">
              <a:xfrm>
                <a:off x="2228" y="3709"/>
                <a:ext cx="223" cy="90"/>
              </a:xfrm>
              <a:prstGeom prst="ellipse">
                <a:avLst/>
              </a:prstGeom>
              <a:solidFill>
                <a:srgbClr val="B2B2B2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2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87"/>
              <p:cNvSpPr>
                <a:spLocks/>
              </p:cNvSpPr>
              <p:nvPr/>
            </p:nvSpPr>
            <p:spPr bwMode="auto">
              <a:xfrm>
                <a:off x="2106" y="3712"/>
                <a:ext cx="361" cy="101"/>
              </a:xfrm>
              <a:custGeom>
                <a:avLst/>
                <a:gdLst>
                  <a:gd name="T0" fmla="*/ 0 w 646"/>
                  <a:gd name="T1" fmla="*/ 0 h 180"/>
                  <a:gd name="T2" fmla="*/ 1 w 646"/>
                  <a:gd name="T3" fmla="*/ 2 h 180"/>
                  <a:gd name="T4" fmla="*/ 31 w 646"/>
                  <a:gd name="T5" fmla="*/ 10 h 180"/>
                  <a:gd name="T6" fmla="*/ 35 w 646"/>
                  <a:gd name="T7" fmla="*/ 9 h 1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46"/>
                  <a:gd name="T13" fmla="*/ 0 h 180"/>
                  <a:gd name="T14" fmla="*/ 646 w 646"/>
                  <a:gd name="T15" fmla="*/ 180 h 1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46" h="180">
                    <a:moveTo>
                      <a:pt x="0" y="0"/>
                    </a:moveTo>
                    <a:lnTo>
                      <a:pt x="20" y="36"/>
                    </a:lnTo>
                    <a:lnTo>
                      <a:pt x="574" y="180"/>
                    </a:lnTo>
                    <a:lnTo>
                      <a:pt x="646" y="158"/>
                    </a:lnTo>
                  </a:path>
                </a:pathLst>
              </a:custGeom>
              <a:solidFill>
                <a:srgbClr val="B2B2B2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Freeform 88"/>
              <p:cNvSpPr>
                <a:spLocks noChangeAspect="1"/>
              </p:cNvSpPr>
              <p:nvPr/>
            </p:nvSpPr>
            <p:spPr bwMode="auto">
              <a:xfrm>
                <a:off x="2192" y="3316"/>
                <a:ext cx="450" cy="415"/>
              </a:xfrm>
              <a:custGeom>
                <a:avLst/>
                <a:gdLst>
                  <a:gd name="T0" fmla="*/ 33 w 808"/>
                  <a:gd name="T1" fmla="*/ 40 h 746"/>
                  <a:gd name="T2" fmla="*/ 43 w 808"/>
                  <a:gd name="T3" fmla="*/ 28 h 746"/>
                  <a:gd name="T4" fmla="*/ 43 w 808"/>
                  <a:gd name="T5" fmla="*/ 6 h 746"/>
                  <a:gd name="T6" fmla="*/ 18 w 808"/>
                  <a:gd name="T7" fmla="*/ 0 h 746"/>
                  <a:gd name="T8" fmla="*/ 0 w 808"/>
                  <a:gd name="T9" fmla="*/ 2 h 7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8"/>
                  <a:gd name="T16" fmla="*/ 0 h 746"/>
                  <a:gd name="T17" fmla="*/ 808 w 808"/>
                  <a:gd name="T18" fmla="*/ 746 h 7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8" h="746">
                    <a:moveTo>
                      <a:pt x="620" y="746"/>
                    </a:moveTo>
                    <a:lnTo>
                      <a:pt x="808" y="525"/>
                    </a:lnTo>
                    <a:lnTo>
                      <a:pt x="808" y="106"/>
                    </a:lnTo>
                    <a:lnTo>
                      <a:pt x="336" y="0"/>
                    </a:lnTo>
                    <a:lnTo>
                      <a:pt x="0" y="48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Freeform 89"/>
              <p:cNvSpPr>
                <a:spLocks noChangeAspect="1"/>
              </p:cNvSpPr>
              <p:nvPr/>
            </p:nvSpPr>
            <p:spPr bwMode="auto">
              <a:xfrm>
                <a:off x="2473" y="3408"/>
                <a:ext cx="90" cy="403"/>
              </a:xfrm>
              <a:custGeom>
                <a:avLst/>
                <a:gdLst>
                  <a:gd name="T0" fmla="*/ 0 w 144"/>
                  <a:gd name="T1" fmla="*/ 62 h 644"/>
                  <a:gd name="T2" fmla="*/ 0 w 144"/>
                  <a:gd name="T3" fmla="*/ 8 h 644"/>
                  <a:gd name="T4" fmla="*/ 14 w 144"/>
                  <a:gd name="T5" fmla="*/ 0 h 644"/>
                  <a:gd name="T6" fmla="*/ 14 w 144"/>
                  <a:gd name="T7" fmla="*/ 53 h 644"/>
                  <a:gd name="T8" fmla="*/ 0 w 144"/>
                  <a:gd name="T9" fmla="*/ 62 h 6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"/>
                  <a:gd name="T16" fmla="*/ 0 h 644"/>
                  <a:gd name="T17" fmla="*/ 144 w 144"/>
                  <a:gd name="T18" fmla="*/ 644 h 6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" h="644">
                    <a:moveTo>
                      <a:pt x="0" y="644"/>
                    </a:moveTo>
                    <a:lnTo>
                      <a:pt x="0" y="79"/>
                    </a:lnTo>
                    <a:lnTo>
                      <a:pt x="144" y="0"/>
                    </a:lnTo>
                    <a:lnTo>
                      <a:pt x="144" y="554"/>
                    </a:lnTo>
                    <a:lnTo>
                      <a:pt x="0" y="644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Freeform 90"/>
              <p:cNvSpPr>
                <a:spLocks noChangeAspect="1"/>
              </p:cNvSpPr>
              <p:nvPr/>
            </p:nvSpPr>
            <p:spPr bwMode="auto">
              <a:xfrm>
                <a:off x="2073" y="3321"/>
                <a:ext cx="490" cy="137"/>
              </a:xfrm>
              <a:custGeom>
                <a:avLst/>
                <a:gdLst>
                  <a:gd name="T0" fmla="*/ 61 w 782"/>
                  <a:gd name="T1" fmla="*/ 21 h 219"/>
                  <a:gd name="T2" fmla="*/ 0 w 782"/>
                  <a:gd name="T3" fmla="*/ 6 h 219"/>
                  <a:gd name="T4" fmla="*/ 15 w 782"/>
                  <a:gd name="T5" fmla="*/ 0 h 219"/>
                  <a:gd name="T6" fmla="*/ 75 w 782"/>
                  <a:gd name="T7" fmla="*/ 13 h 219"/>
                  <a:gd name="T8" fmla="*/ 61 w 782"/>
                  <a:gd name="T9" fmla="*/ 21 h 2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219"/>
                  <a:gd name="T17" fmla="*/ 782 w 782"/>
                  <a:gd name="T18" fmla="*/ 219 h 2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219">
                    <a:moveTo>
                      <a:pt x="638" y="219"/>
                    </a:moveTo>
                    <a:lnTo>
                      <a:pt x="0" y="67"/>
                    </a:lnTo>
                    <a:lnTo>
                      <a:pt x="160" y="0"/>
                    </a:lnTo>
                    <a:lnTo>
                      <a:pt x="782" y="139"/>
                    </a:lnTo>
                    <a:lnTo>
                      <a:pt x="638" y="219"/>
                    </a:lnTo>
                  </a:path>
                </a:pathLst>
              </a:custGeom>
              <a:solidFill>
                <a:schemeClr val="bg1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Freeform 91"/>
              <p:cNvSpPr>
                <a:spLocks noChangeAspect="1"/>
              </p:cNvSpPr>
              <p:nvPr/>
            </p:nvSpPr>
            <p:spPr bwMode="auto">
              <a:xfrm>
                <a:off x="2073" y="3361"/>
                <a:ext cx="400" cy="452"/>
              </a:xfrm>
              <a:custGeom>
                <a:avLst/>
                <a:gdLst>
                  <a:gd name="T0" fmla="*/ 51 w 672"/>
                  <a:gd name="T1" fmla="*/ 58 h 754"/>
                  <a:gd name="T2" fmla="*/ 51 w 672"/>
                  <a:gd name="T3" fmla="*/ 13 h 754"/>
                  <a:gd name="T4" fmla="*/ 0 w 672"/>
                  <a:gd name="T5" fmla="*/ 0 h 754"/>
                  <a:gd name="T6" fmla="*/ 0 w 672"/>
                  <a:gd name="T7" fmla="*/ 44 h 754"/>
                  <a:gd name="T8" fmla="*/ 51 w 672"/>
                  <a:gd name="T9" fmla="*/ 58 h 7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2"/>
                  <a:gd name="T16" fmla="*/ 0 h 754"/>
                  <a:gd name="T17" fmla="*/ 672 w 672"/>
                  <a:gd name="T18" fmla="*/ 754 h 7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2" h="754">
                    <a:moveTo>
                      <a:pt x="671" y="753"/>
                    </a:moveTo>
                    <a:lnTo>
                      <a:pt x="671" y="160"/>
                    </a:lnTo>
                    <a:lnTo>
                      <a:pt x="0" y="0"/>
                    </a:lnTo>
                    <a:lnTo>
                      <a:pt x="0" y="578"/>
                    </a:lnTo>
                    <a:lnTo>
                      <a:pt x="671" y="753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92"/>
              <p:cNvSpPr>
                <a:spLocks noChangeAspect="1"/>
              </p:cNvSpPr>
              <p:nvPr/>
            </p:nvSpPr>
            <p:spPr bwMode="auto">
              <a:xfrm>
                <a:off x="2104" y="3401"/>
                <a:ext cx="339" cy="370"/>
              </a:xfrm>
              <a:custGeom>
                <a:avLst/>
                <a:gdLst>
                  <a:gd name="T0" fmla="*/ 77 w 491"/>
                  <a:gd name="T1" fmla="*/ 76 h 549"/>
                  <a:gd name="T2" fmla="*/ 77 w 491"/>
                  <a:gd name="T3" fmla="*/ 16 h 549"/>
                  <a:gd name="T4" fmla="*/ 0 w 491"/>
                  <a:gd name="T5" fmla="*/ 0 h 549"/>
                  <a:gd name="T6" fmla="*/ 0 w 491"/>
                  <a:gd name="T7" fmla="*/ 59 h 549"/>
                  <a:gd name="T8" fmla="*/ 77 w 491"/>
                  <a:gd name="T9" fmla="*/ 76 h 5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49"/>
                  <a:gd name="T17" fmla="*/ 491 w 491"/>
                  <a:gd name="T18" fmla="*/ 549 h 5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49">
                    <a:moveTo>
                      <a:pt x="490" y="548"/>
                    </a:moveTo>
                    <a:lnTo>
                      <a:pt x="490" y="117"/>
                    </a:lnTo>
                    <a:lnTo>
                      <a:pt x="0" y="0"/>
                    </a:lnTo>
                    <a:lnTo>
                      <a:pt x="0" y="424"/>
                    </a:lnTo>
                    <a:lnTo>
                      <a:pt x="490" y="548"/>
                    </a:lnTo>
                  </a:path>
                </a:pathLst>
              </a:custGeom>
              <a:solidFill>
                <a:srgbClr val="CECECE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Freeform 93"/>
              <p:cNvSpPr>
                <a:spLocks/>
              </p:cNvSpPr>
              <p:nvPr/>
            </p:nvSpPr>
            <p:spPr bwMode="auto">
              <a:xfrm>
                <a:off x="2125" y="3425"/>
                <a:ext cx="297" cy="319"/>
              </a:xfrm>
              <a:custGeom>
                <a:avLst/>
                <a:gdLst>
                  <a:gd name="T0" fmla="*/ 0 w 542"/>
                  <a:gd name="T1" fmla="*/ 0 h 592"/>
                  <a:gd name="T2" fmla="*/ 0 w 542"/>
                  <a:gd name="T3" fmla="*/ 38 h 592"/>
                  <a:gd name="T4" fmla="*/ 49 w 542"/>
                  <a:gd name="T5" fmla="*/ 50 h 592"/>
                  <a:gd name="T6" fmla="*/ 49 w 542"/>
                  <a:gd name="T7" fmla="*/ 11 h 592"/>
                  <a:gd name="T8" fmla="*/ 0 w 542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2" h="592">
                    <a:moveTo>
                      <a:pt x="0" y="0"/>
                    </a:moveTo>
                    <a:lnTo>
                      <a:pt x="0" y="454"/>
                    </a:lnTo>
                    <a:lnTo>
                      <a:pt x="542" y="592"/>
                    </a:lnTo>
                    <a:lnTo>
                      <a:pt x="542" y="13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18FFD"/>
                  </a:gs>
                  <a:gs pos="100000">
                    <a:srgbClr val="496CBE"/>
                  </a:gs>
                </a:gsLst>
                <a:path path="rect">
                  <a:fillToRect r="100000" b="100000"/>
                </a:path>
              </a:gradFill>
              <a:ln w="3175" cap="flat" cmpd="sng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0" name="Group 94"/>
            <p:cNvGrpSpPr>
              <a:grpSpLocks/>
            </p:cNvGrpSpPr>
            <p:nvPr/>
          </p:nvGrpSpPr>
          <p:grpSpPr bwMode="auto">
            <a:xfrm>
              <a:off x="5258" y="2886"/>
              <a:ext cx="502" cy="553"/>
              <a:chOff x="2013" y="3316"/>
              <a:chExt cx="629" cy="694"/>
            </a:xfrm>
          </p:grpSpPr>
          <p:sp>
            <p:nvSpPr>
              <p:cNvPr id="33" name="Freeform 95"/>
              <p:cNvSpPr>
                <a:spLocks noChangeAspect="1"/>
              </p:cNvSpPr>
              <p:nvPr/>
            </p:nvSpPr>
            <p:spPr bwMode="auto">
              <a:xfrm>
                <a:off x="2409" y="3767"/>
                <a:ext cx="211" cy="243"/>
              </a:xfrm>
              <a:custGeom>
                <a:avLst/>
                <a:gdLst>
                  <a:gd name="T0" fmla="*/ 0 w 265"/>
                  <a:gd name="T1" fmla="*/ 51 h 305"/>
                  <a:gd name="T2" fmla="*/ 85 w 265"/>
                  <a:gd name="T3" fmla="*/ 0 h 305"/>
                  <a:gd name="T4" fmla="*/ 85 w 265"/>
                  <a:gd name="T5" fmla="*/ 42 h 305"/>
                  <a:gd name="T6" fmla="*/ 2 w 265"/>
                  <a:gd name="T7" fmla="*/ 98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5"/>
                  <a:gd name="T13" fmla="*/ 0 h 305"/>
                  <a:gd name="T14" fmla="*/ 265 w 265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5" h="305">
                    <a:moveTo>
                      <a:pt x="0" y="158"/>
                    </a:moveTo>
                    <a:lnTo>
                      <a:pt x="265" y="0"/>
                    </a:lnTo>
                    <a:lnTo>
                      <a:pt x="265" y="130"/>
                    </a:lnTo>
                    <a:lnTo>
                      <a:pt x="2" y="305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Freeform 96"/>
              <p:cNvSpPr>
                <a:spLocks noChangeAspect="1"/>
              </p:cNvSpPr>
              <p:nvPr/>
            </p:nvSpPr>
            <p:spPr bwMode="auto">
              <a:xfrm>
                <a:off x="2013" y="3681"/>
                <a:ext cx="607" cy="212"/>
              </a:xfrm>
              <a:custGeom>
                <a:avLst/>
                <a:gdLst>
                  <a:gd name="T0" fmla="*/ 160 w 761"/>
                  <a:gd name="T1" fmla="*/ 87 h 265"/>
                  <a:gd name="T2" fmla="*/ 0 w 761"/>
                  <a:gd name="T3" fmla="*/ 43 h 265"/>
                  <a:gd name="T4" fmla="*/ 89 w 761"/>
                  <a:gd name="T5" fmla="*/ 0 h 265"/>
                  <a:gd name="T6" fmla="*/ 246 w 761"/>
                  <a:gd name="T7" fmla="*/ 35 h 265"/>
                  <a:gd name="T8" fmla="*/ 162 w 761"/>
                  <a:gd name="T9" fmla="*/ 86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1"/>
                  <a:gd name="T16" fmla="*/ 0 h 265"/>
                  <a:gd name="T17" fmla="*/ 761 w 761"/>
                  <a:gd name="T18" fmla="*/ 265 h 2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1" h="265">
                    <a:moveTo>
                      <a:pt x="497" y="265"/>
                    </a:moveTo>
                    <a:lnTo>
                      <a:pt x="0" y="131"/>
                    </a:lnTo>
                    <a:lnTo>
                      <a:pt x="278" y="0"/>
                    </a:lnTo>
                    <a:lnTo>
                      <a:pt x="761" y="107"/>
                    </a:lnTo>
                    <a:lnTo>
                      <a:pt x="500" y="263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Freeform 97"/>
              <p:cNvSpPr>
                <a:spLocks noChangeAspect="1"/>
              </p:cNvSpPr>
              <p:nvPr/>
            </p:nvSpPr>
            <p:spPr bwMode="auto">
              <a:xfrm>
                <a:off x="2013" y="3785"/>
                <a:ext cx="398" cy="225"/>
              </a:xfrm>
              <a:custGeom>
                <a:avLst/>
                <a:gdLst>
                  <a:gd name="T0" fmla="*/ 0 w 690"/>
                  <a:gd name="T1" fmla="*/ 1 h 390"/>
                  <a:gd name="T2" fmla="*/ 0 w 690"/>
                  <a:gd name="T3" fmla="*/ 12 h 390"/>
                  <a:gd name="T4" fmla="*/ 44 w 690"/>
                  <a:gd name="T5" fmla="*/ 25 h 390"/>
                  <a:gd name="T6" fmla="*/ 44 w 690"/>
                  <a:gd name="T7" fmla="*/ 12 h 390"/>
                  <a:gd name="T8" fmla="*/ 1 w 690"/>
                  <a:gd name="T9" fmla="*/ 0 h 3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0"/>
                  <a:gd name="T16" fmla="*/ 0 h 390"/>
                  <a:gd name="T17" fmla="*/ 690 w 690"/>
                  <a:gd name="T18" fmla="*/ 390 h 3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0" h="390">
                    <a:moveTo>
                      <a:pt x="0" y="5"/>
                    </a:moveTo>
                    <a:lnTo>
                      <a:pt x="0" y="192"/>
                    </a:lnTo>
                    <a:lnTo>
                      <a:pt x="690" y="390"/>
                    </a:lnTo>
                    <a:lnTo>
                      <a:pt x="690" y="185"/>
                    </a:lnTo>
                    <a:lnTo>
                      <a:pt x="4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Freeform 98"/>
              <p:cNvSpPr>
                <a:spLocks/>
              </p:cNvSpPr>
              <p:nvPr/>
            </p:nvSpPr>
            <p:spPr bwMode="auto">
              <a:xfrm>
                <a:off x="2116" y="3665"/>
                <a:ext cx="443" cy="187"/>
              </a:xfrm>
              <a:custGeom>
                <a:avLst/>
                <a:gdLst>
                  <a:gd name="T0" fmla="*/ 0 w 556"/>
                  <a:gd name="T1" fmla="*/ 41 h 235"/>
                  <a:gd name="T2" fmla="*/ 76 w 556"/>
                  <a:gd name="T3" fmla="*/ 0 h 235"/>
                  <a:gd name="T4" fmla="*/ 178 w 556"/>
                  <a:gd name="T5" fmla="*/ 29 h 235"/>
                  <a:gd name="T6" fmla="*/ 178 w 556"/>
                  <a:gd name="T7" fmla="*/ 34 h 235"/>
                  <a:gd name="T8" fmla="*/ 108 w 556"/>
                  <a:gd name="T9" fmla="*/ 76 h 235"/>
                  <a:gd name="T10" fmla="*/ 0 w 556"/>
                  <a:gd name="T11" fmla="*/ 48 h 235"/>
                  <a:gd name="T12" fmla="*/ 0 w 556"/>
                  <a:gd name="T13" fmla="*/ 41 h 2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6"/>
                  <a:gd name="T22" fmla="*/ 0 h 235"/>
                  <a:gd name="T23" fmla="*/ 556 w 556"/>
                  <a:gd name="T24" fmla="*/ 235 h 2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6" h="235">
                    <a:moveTo>
                      <a:pt x="0" y="128"/>
                    </a:moveTo>
                    <a:lnTo>
                      <a:pt x="238" y="0"/>
                    </a:lnTo>
                    <a:lnTo>
                      <a:pt x="556" y="91"/>
                    </a:lnTo>
                    <a:lnTo>
                      <a:pt x="556" y="108"/>
                    </a:lnTo>
                    <a:lnTo>
                      <a:pt x="334" y="235"/>
                    </a:lnTo>
                    <a:lnTo>
                      <a:pt x="0" y="148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DDDDDD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Freeform 99"/>
              <p:cNvSpPr>
                <a:spLocks/>
              </p:cNvSpPr>
              <p:nvPr/>
            </p:nvSpPr>
            <p:spPr bwMode="auto">
              <a:xfrm>
                <a:off x="2121" y="3669"/>
                <a:ext cx="429" cy="166"/>
              </a:xfrm>
              <a:custGeom>
                <a:avLst/>
                <a:gdLst>
                  <a:gd name="T0" fmla="*/ 0 w 538"/>
                  <a:gd name="T1" fmla="*/ 40 h 208"/>
                  <a:gd name="T2" fmla="*/ 105 w 538"/>
                  <a:gd name="T3" fmla="*/ 67 h 208"/>
                  <a:gd name="T4" fmla="*/ 174 w 538"/>
                  <a:gd name="T5" fmla="*/ 28 h 208"/>
                  <a:gd name="T6" fmla="*/ 75 w 538"/>
                  <a:gd name="T7" fmla="*/ 0 h 208"/>
                  <a:gd name="T8" fmla="*/ 0 w 538"/>
                  <a:gd name="T9" fmla="*/ 4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8"/>
                  <a:gd name="T16" fmla="*/ 0 h 208"/>
                  <a:gd name="T17" fmla="*/ 538 w 538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8" h="208">
                    <a:moveTo>
                      <a:pt x="0" y="124"/>
                    </a:moveTo>
                    <a:lnTo>
                      <a:pt x="327" y="208"/>
                    </a:lnTo>
                    <a:lnTo>
                      <a:pt x="538" y="86"/>
                    </a:lnTo>
                    <a:lnTo>
                      <a:pt x="233" y="0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Oval 100"/>
              <p:cNvSpPr>
                <a:spLocks noChangeArrowheads="1"/>
              </p:cNvSpPr>
              <p:nvPr/>
            </p:nvSpPr>
            <p:spPr bwMode="auto">
              <a:xfrm>
                <a:off x="2228" y="3709"/>
                <a:ext cx="223" cy="90"/>
              </a:xfrm>
              <a:prstGeom prst="ellipse">
                <a:avLst/>
              </a:prstGeom>
              <a:solidFill>
                <a:srgbClr val="B2B2B2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buFont typeface="나눔고딕" pitchFamily="50" charset="-127"/>
                  <a:buChar char="◉"/>
                  <a:defRPr kumimoji="1" b="1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30000"/>
                  </a:spcBef>
                  <a:buFont typeface="맑은 고딕" panose="020B0503020000020004" pitchFamily="50" charset="-127"/>
                  <a:buChar char="－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3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ko-KR" altLang="ko-KR" sz="1200"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101"/>
              <p:cNvSpPr>
                <a:spLocks/>
              </p:cNvSpPr>
              <p:nvPr/>
            </p:nvSpPr>
            <p:spPr bwMode="auto">
              <a:xfrm>
                <a:off x="2106" y="3712"/>
                <a:ext cx="361" cy="101"/>
              </a:xfrm>
              <a:custGeom>
                <a:avLst/>
                <a:gdLst>
                  <a:gd name="T0" fmla="*/ 0 w 646"/>
                  <a:gd name="T1" fmla="*/ 0 h 180"/>
                  <a:gd name="T2" fmla="*/ 1 w 646"/>
                  <a:gd name="T3" fmla="*/ 2 h 180"/>
                  <a:gd name="T4" fmla="*/ 31 w 646"/>
                  <a:gd name="T5" fmla="*/ 10 h 180"/>
                  <a:gd name="T6" fmla="*/ 35 w 646"/>
                  <a:gd name="T7" fmla="*/ 9 h 1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46"/>
                  <a:gd name="T13" fmla="*/ 0 h 180"/>
                  <a:gd name="T14" fmla="*/ 646 w 646"/>
                  <a:gd name="T15" fmla="*/ 180 h 1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46" h="180">
                    <a:moveTo>
                      <a:pt x="0" y="0"/>
                    </a:moveTo>
                    <a:lnTo>
                      <a:pt x="20" y="36"/>
                    </a:lnTo>
                    <a:lnTo>
                      <a:pt x="574" y="180"/>
                    </a:lnTo>
                    <a:lnTo>
                      <a:pt x="646" y="158"/>
                    </a:lnTo>
                  </a:path>
                </a:pathLst>
              </a:custGeom>
              <a:solidFill>
                <a:srgbClr val="B2B2B2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Freeform 102"/>
              <p:cNvSpPr>
                <a:spLocks noChangeAspect="1"/>
              </p:cNvSpPr>
              <p:nvPr/>
            </p:nvSpPr>
            <p:spPr bwMode="auto">
              <a:xfrm>
                <a:off x="2192" y="3316"/>
                <a:ext cx="450" cy="415"/>
              </a:xfrm>
              <a:custGeom>
                <a:avLst/>
                <a:gdLst>
                  <a:gd name="T0" fmla="*/ 33 w 808"/>
                  <a:gd name="T1" fmla="*/ 40 h 746"/>
                  <a:gd name="T2" fmla="*/ 43 w 808"/>
                  <a:gd name="T3" fmla="*/ 28 h 746"/>
                  <a:gd name="T4" fmla="*/ 43 w 808"/>
                  <a:gd name="T5" fmla="*/ 6 h 746"/>
                  <a:gd name="T6" fmla="*/ 18 w 808"/>
                  <a:gd name="T7" fmla="*/ 0 h 746"/>
                  <a:gd name="T8" fmla="*/ 0 w 808"/>
                  <a:gd name="T9" fmla="*/ 2 h 7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8"/>
                  <a:gd name="T16" fmla="*/ 0 h 746"/>
                  <a:gd name="T17" fmla="*/ 808 w 808"/>
                  <a:gd name="T18" fmla="*/ 746 h 7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8" h="746">
                    <a:moveTo>
                      <a:pt x="620" y="746"/>
                    </a:moveTo>
                    <a:lnTo>
                      <a:pt x="808" y="525"/>
                    </a:lnTo>
                    <a:lnTo>
                      <a:pt x="808" y="106"/>
                    </a:lnTo>
                    <a:lnTo>
                      <a:pt x="336" y="0"/>
                    </a:lnTo>
                    <a:lnTo>
                      <a:pt x="0" y="48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Freeform 103"/>
              <p:cNvSpPr>
                <a:spLocks noChangeAspect="1"/>
              </p:cNvSpPr>
              <p:nvPr/>
            </p:nvSpPr>
            <p:spPr bwMode="auto">
              <a:xfrm>
                <a:off x="2473" y="3408"/>
                <a:ext cx="90" cy="403"/>
              </a:xfrm>
              <a:custGeom>
                <a:avLst/>
                <a:gdLst>
                  <a:gd name="T0" fmla="*/ 0 w 144"/>
                  <a:gd name="T1" fmla="*/ 62 h 644"/>
                  <a:gd name="T2" fmla="*/ 0 w 144"/>
                  <a:gd name="T3" fmla="*/ 8 h 644"/>
                  <a:gd name="T4" fmla="*/ 14 w 144"/>
                  <a:gd name="T5" fmla="*/ 0 h 644"/>
                  <a:gd name="T6" fmla="*/ 14 w 144"/>
                  <a:gd name="T7" fmla="*/ 53 h 644"/>
                  <a:gd name="T8" fmla="*/ 0 w 144"/>
                  <a:gd name="T9" fmla="*/ 62 h 6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"/>
                  <a:gd name="T16" fmla="*/ 0 h 644"/>
                  <a:gd name="T17" fmla="*/ 144 w 144"/>
                  <a:gd name="T18" fmla="*/ 644 h 6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" h="644">
                    <a:moveTo>
                      <a:pt x="0" y="644"/>
                    </a:moveTo>
                    <a:lnTo>
                      <a:pt x="0" y="79"/>
                    </a:lnTo>
                    <a:lnTo>
                      <a:pt x="144" y="0"/>
                    </a:lnTo>
                    <a:lnTo>
                      <a:pt x="144" y="554"/>
                    </a:lnTo>
                    <a:lnTo>
                      <a:pt x="0" y="644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Freeform 104"/>
              <p:cNvSpPr>
                <a:spLocks noChangeAspect="1"/>
              </p:cNvSpPr>
              <p:nvPr/>
            </p:nvSpPr>
            <p:spPr bwMode="auto">
              <a:xfrm>
                <a:off x="2073" y="3321"/>
                <a:ext cx="490" cy="137"/>
              </a:xfrm>
              <a:custGeom>
                <a:avLst/>
                <a:gdLst>
                  <a:gd name="T0" fmla="*/ 61 w 782"/>
                  <a:gd name="T1" fmla="*/ 21 h 219"/>
                  <a:gd name="T2" fmla="*/ 0 w 782"/>
                  <a:gd name="T3" fmla="*/ 6 h 219"/>
                  <a:gd name="T4" fmla="*/ 15 w 782"/>
                  <a:gd name="T5" fmla="*/ 0 h 219"/>
                  <a:gd name="T6" fmla="*/ 75 w 782"/>
                  <a:gd name="T7" fmla="*/ 13 h 219"/>
                  <a:gd name="T8" fmla="*/ 61 w 782"/>
                  <a:gd name="T9" fmla="*/ 21 h 2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219"/>
                  <a:gd name="T17" fmla="*/ 782 w 782"/>
                  <a:gd name="T18" fmla="*/ 219 h 2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219">
                    <a:moveTo>
                      <a:pt x="638" y="219"/>
                    </a:moveTo>
                    <a:lnTo>
                      <a:pt x="0" y="67"/>
                    </a:lnTo>
                    <a:lnTo>
                      <a:pt x="160" y="0"/>
                    </a:lnTo>
                    <a:lnTo>
                      <a:pt x="782" y="139"/>
                    </a:lnTo>
                    <a:lnTo>
                      <a:pt x="638" y="219"/>
                    </a:lnTo>
                  </a:path>
                </a:pathLst>
              </a:custGeom>
              <a:solidFill>
                <a:schemeClr val="bg1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Freeform 105"/>
              <p:cNvSpPr>
                <a:spLocks noChangeAspect="1"/>
              </p:cNvSpPr>
              <p:nvPr/>
            </p:nvSpPr>
            <p:spPr bwMode="auto">
              <a:xfrm>
                <a:off x="2073" y="3361"/>
                <a:ext cx="400" cy="452"/>
              </a:xfrm>
              <a:custGeom>
                <a:avLst/>
                <a:gdLst>
                  <a:gd name="T0" fmla="*/ 51 w 672"/>
                  <a:gd name="T1" fmla="*/ 58 h 754"/>
                  <a:gd name="T2" fmla="*/ 51 w 672"/>
                  <a:gd name="T3" fmla="*/ 13 h 754"/>
                  <a:gd name="T4" fmla="*/ 0 w 672"/>
                  <a:gd name="T5" fmla="*/ 0 h 754"/>
                  <a:gd name="T6" fmla="*/ 0 w 672"/>
                  <a:gd name="T7" fmla="*/ 44 h 754"/>
                  <a:gd name="T8" fmla="*/ 51 w 672"/>
                  <a:gd name="T9" fmla="*/ 58 h 7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2"/>
                  <a:gd name="T16" fmla="*/ 0 h 754"/>
                  <a:gd name="T17" fmla="*/ 672 w 672"/>
                  <a:gd name="T18" fmla="*/ 754 h 7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2" h="754">
                    <a:moveTo>
                      <a:pt x="671" y="753"/>
                    </a:moveTo>
                    <a:lnTo>
                      <a:pt x="671" y="160"/>
                    </a:lnTo>
                    <a:lnTo>
                      <a:pt x="0" y="0"/>
                    </a:lnTo>
                    <a:lnTo>
                      <a:pt x="0" y="578"/>
                    </a:lnTo>
                    <a:lnTo>
                      <a:pt x="671" y="753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5E5E5"/>
                  </a:gs>
                </a:gsLst>
                <a:path path="rect">
                  <a:fillToRect l="100000" t="100000"/>
                </a:path>
              </a:gra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Freeform 106"/>
              <p:cNvSpPr>
                <a:spLocks noChangeAspect="1"/>
              </p:cNvSpPr>
              <p:nvPr/>
            </p:nvSpPr>
            <p:spPr bwMode="auto">
              <a:xfrm>
                <a:off x="2104" y="3401"/>
                <a:ext cx="339" cy="370"/>
              </a:xfrm>
              <a:custGeom>
                <a:avLst/>
                <a:gdLst>
                  <a:gd name="T0" fmla="*/ 77 w 491"/>
                  <a:gd name="T1" fmla="*/ 76 h 549"/>
                  <a:gd name="T2" fmla="*/ 77 w 491"/>
                  <a:gd name="T3" fmla="*/ 16 h 549"/>
                  <a:gd name="T4" fmla="*/ 0 w 491"/>
                  <a:gd name="T5" fmla="*/ 0 h 549"/>
                  <a:gd name="T6" fmla="*/ 0 w 491"/>
                  <a:gd name="T7" fmla="*/ 59 h 549"/>
                  <a:gd name="T8" fmla="*/ 77 w 491"/>
                  <a:gd name="T9" fmla="*/ 76 h 5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49"/>
                  <a:gd name="T17" fmla="*/ 491 w 491"/>
                  <a:gd name="T18" fmla="*/ 549 h 5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49">
                    <a:moveTo>
                      <a:pt x="490" y="548"/>
                    </a:moveTo>
                    <a:lnTo>
                      <a:pt x="490" y="117"/>
                    </a:lnTo>
                    <a:lnTo>
                      <a:pt x="0" y="0"/>
                    </a:lnTo>
                    <a:lnTo>
                      <a:pt x="0" y="424"/>
                    </a:lnTo>
                    <a:lnTo>
                      <a:pt x="490" y="548"/>
                    </a:lnTo>
                  </a:path>
                </a:pathLst>
              </a:custGeom>
              <a:solidFill>
                <a:srgbClr val="CECECE"/>
              </a:solidFill>
              <a:ln w="3175" cap="rnd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Freeform 107"/>
              <p:cNvSpPr>
                <a:spLocks/>
              </p:cNvSpPr>
              <p:nvPr/>
            </p:nvSpPr>
            <p:spPr bwMode="auto">
              <a:xfrm>
                <a:off x="2125" y="3426"/>
                <a:ext cx="297" cy="319"/>
              </a:xfrm>
              <a:custGeom>
                <a:avLst/>
                <a:gdLst>
                  <a:gd name="T0" fmla="*/ 0 w 542"/>
                  <a:gd name="T1" fmla="*/ 0 h 592"/>
                  <a:gd name="T2" fmla="*/ 0 w 542"/>
                  <a:gd name="T3" fmla="*/ 38 h 592"/>
                  <a:gd name="T4" fmla="*/ 49 w 542"/>
                  <a:gd name="T5" fmla="*/ 50 h 592"/>
                  <a:gd name="T6" fmla="*/ 49 w 542"/>
                  <a:gd name="T7" fmla="*/ 11 h 592"/>
                  <a:gd name="T8" fmla="*/ 0 w 542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2" h="592">
                    <a:moveTo>
                      <a:pt x="0" y="0"/>
                    </a:moveTo>
                    <a:lnTo>
                      <a:pt x="0" y="454"/>
                    </a:lnTo>
                    <a:lnTo>
                      <a:pt x="542" y="592"/>
                    </a:lnTo>
                    <a:lnTo>
                      <a:pt x="542" y="13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18FFD"/>
                  </a:gs>
                  <a:gs pos="100000">
                    <a:srgbClr val="496CBE"/>
                  </a:gs>
                </a:gsLst>
                <a:path path="rect">
                  <a:fillToRect r="100000" b="100000"/>
                </a:path>
              </a:gradFill>
              <a:ln w="3175" cap="flat" cmpd="sng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1" name="Text Box 108"/>
            <p:cNvSpPr txBox="1">
              <a:spLocks noChangeArrowheads="1"/>
            </p:cNvSpPr>
            <p:nvPr/>
          </p:nvSpPr>
          <p:spPr bwMode="auto">
            <a:xfrm>
              <a:off x="5275" y="2596"/>
              <a:ext cx="11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kumimoji="0" lang="ko-KR" altLang="ko-KR" sz="1800">
                <a:solidFill>
                  <a:srgbClr val="EC008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Text Box 109"/>
            <p:cNvSpPr txBox="1">
              <a:spLocks noChangeArrowheads="1"/>
            </p:cNvSpPr>
            <p:nvPr/>
          </p:nvSpPr>
          <p:spPr bwMode="auto">
            <a:xfrm>
              <a:off x="3850" y="2899"/>
              <a:ext cx="780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30000"/>
                </a:spcBef>
                <a:buFont typeface="나눔고딕" pitchFamily="50" charset="-127"/>
                <a:buChar char="◉"/>
                <a:defRPr kumimoji="1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16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30000"/>
                </a:spcBef>
                <a:buFont typeface="맑은 고딕" panose="020B0503020000020004" pitchFamily="50" charset="-127"/>
                <a:buChar char="－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30000"/>
                </a:spcBef>
                <a:buChar char="•"/>
                <a:defRPr kumimoji="1" sz="14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kumimoji="0" lang="en-US" altLang="ko-KR" sz="1800">
                  <a:solidFill>
                    <a:srgbClr val="EC008C"/>
                  </a:solidFill>
                  <a:cs typeface="Times New Roman" panose="02020603050405020304" pitchFamily="18" charset="0"/>
                </a:rPr>
                <a:t>AppleTalk</a:t>
              </a:r>
            </a:p>
          </p:txBody>
        </p:sp>
      </p:grpSp>
      <p:sp>
        <p:nvSpPr>
          <p:cNvPr id="59" name="직사각형 5"/>
          <p:cNvSpPr>
            <a:spLocks noChangeArrowheads="1"/>
          </p:cNvSpPr>
          <p:nvPr/>
        </p:nvSpPr>
        <p:spPr bwMode="auto">
          <a:xfrm>
            <a:off x="4392919" y="1779833"/>
            <a:ext cx="4621861" cy="349646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54000" rIns="54000"/>
          <a:lstStyle>
            <a:lvl1pPr marL="342900" indent="-342900">
              <a:lnSpc>
                <a:spcPct val="120000"/>
              </a:lnSpc>
              <a:spcBef>
                <a:spcPct val="30000"/>
              </a:spcBef>
              <a:buFont typeface="나눔고딕" pitchFamily="50" charset="-127"/>
              <a:buChar char="◉"/>
              <a:defRPr kumimoji="1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ct val="120000"/>
              </a:lnSpc>
              <a:spcBef>
                <a:spcPct val="30000"/>
              </a:spcBef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30000"/>
              </a:spcBef>
              <a:buFont typeface="맑은 고딕" panose="020B0503020000020004" pitchFamily="50" charset="-127"/>
              <a:buChar char="－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30000"/>
              </a:spcBef>
              <a:buChar char="•"/>
              <a:defRPr kumimoji="1" sz="1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lvl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ko-KR" altLang="en-US" b="1" dirty="0">
                <a:cs typeface="함초롬바탕" panose="02030504000101010101" pitchFamily="18" charset="-127"/>
              </a:rPr>
              <a:t>독점적 프로토콜</a:t>
            </a:r>
            <a:r>
              <a:rPr lang="en-US" altLang="ko-KR" b="1" dirty="0"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cs typeface="Times New Roman" panose="02020603050405020304" pitchFamily="18" charset="0"/>
              </a:rPr>
              <a:t>Vendor-Specific Protocols)</a:t>
            </a:r>
            <a:endParaRPr lang="ko-KR" altLang="en-US" b="1" dirty="0">
              <a:cs typeface="함초롬바탕" panose="02030504000101010101" pitchFamily="18" charset="-127"/>
            </a:endParaRP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b="1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cs typeface="함초롬바탕" panose="02030504000101010101" pitchFamily="18" charset="-127"/>
              </a:rPr>
              <a:t>특정 업체에서 프로토콜 개발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cs typeface="함초롬바탕" panose="02030504000101010101" pitchFamily="18" charset="-127"/>
              </a:rPr>
              <a:t>타 프로토콜과 호환 불가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SNA, IPX/SPX, AppleTalk </a:t>
            </a:r>
            <a:r>
              <a:rPr lang="ko-KR" altLang="en-US" dirty="0">
                <a:cs typeface="함초롬바탕" panose="02030504000101010101" pitchFamily="18" charset="-127"/>
              </a:rPr>
              <a:t>등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cs typeface="함초롬바탕" panose="02030504000101010101" pitchFamily="18" charset="-127"/>
            </a:endParaRPr>
          </a:p>
          <a:p>
            <a:pPr marL="0" lvl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ko-KR" altLang="en-US" b="1" dirty="0">
                <a:cs typeface="함초롬바탕" panose="02030504000101010101" pitchFamily="18" charset="-127"/>
              </a:rPr>
              <a:t>비독점적 프로토콜</a:t>
            </a:r>
            <a:r>
              <a:rPr lang="en-US" altLang="ko-KR" b="1" dirty="0"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cs typeface="Times New Roman" panose="02020603050405020304" pitchFamily="18" charset="0"/>
              </a:rPr>
              <a:t>Open Protocols) </a:t>
            </a:r>
            <a:endParaRPr lang="ko-KR" altLang="en-US" b="1" dirty="0">
              <a:cs typeface="함초롬바탕" panose="02030504000101010101" pitchFamily="18" charset="-127"/>
            </a:endParaRP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cs typeface="함초롬바탕" panose="02030504000101010101" pitchFamily="18" charset="-127"/>
              </a:rPr>
              <a:t>학교 및 연구기관에 의해 개발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cs typeface="함초롬바탕" panose="02030504000101010101" pitchFamily="18" charset="-127"/>
              </a:rPr>
              <a:t>이종 장비간 통신 가능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cs typeface="함초롬바탕" panose="02030504000101010101" pitchFamily="18" charset="-127"/>
              </a:rPr>
              <a:t>- TCP/IP, 802.3 </a:t>
            </a:r>
            <a:r>
              <a:rPr lang="ko-KR" altLang="en-US" dirty="0">
                <a:cs typeface="함초롬바탕" panose="02030504000101010101" pitchFamily="18" charset="-127"/>
              </a:rPr>
              <a:t>등 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393366" y="440501"/>
            <a:ext cx="6267735" cy="20399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통신규약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(Protocol)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7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056" y="1289194"/>
            <a:ext cx="7867301" cy="51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530577" y="367843"/>
            <a:ext cx="7060223" cy="54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indent="0" eaLnBrk="1" hangingPunct="1">
              <a:buNone/>
            </a:pPr>
            <a:r>
              <a:rPr lang="en-US" altLang="ko-KR" sz="2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OSI Reference Model</a:t>
            </a:r>
            <a:r>
              <a:rPr lang="ko-KR" altLang="en-US" sz="2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</a:t>
            </a:r>
            <a:r>
              <a:rPr lang="en-US" altLang="ko-KR" sz="2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TCP/IP </a:t>
            </a:r>
            <a:r>
              <a:rPr lang="ko-KR" altLang="en-US" sz="2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3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B3620-AEE5-03CD-90BF-D2AE6336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584CC-58E3-B8A4-A202-D571270FB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25" y="1510552"/>
            <a:ext cx="7772400" cy="1094626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2. Sniffing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환경이해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FFF55-9ACB-CE9D-9643-0CA09745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3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214" y="453710"/>
            <a:ext cx="7886700" cy="520325"/>
          </a:xfrm>
        </p:spPr>
        <p:txBody>
          <a:bodyPr>
            <a:no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Sniffing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환경구성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21631" y="6366741"/>
            <a:ext cx="2057400" cy="365125"/>
          </a:xfrm>
        </p:spPr>
        <p:txBody>
          <a:bodyPr/>
          <a:lstStyle/>
          <a:p>
            <a:fld id="{55A22EA7-80FE-42C8-BCF2-09639A4FECE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71" y="2498309"/>
            <a:ext cx="6634007" cy="3535547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06214" y="1273681"/>
            <a:ext cx="8189142" cy="51306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패킷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스니핑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(sniffing)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또는 프로토콜 분석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(protocol analysis)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툴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네트워크를 통해 전달되는 데이터를 수집하고 해석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3822" y="6068197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http://www.wireshark.org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5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44704" y="1624754"/>
          <a:ext cx="7770646" cy="3119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064">
                  <a:extLst>
                    <a:ext uri="{9D8B030D-6E8A-4147-A177-3AD203B41FA5}">
                      <a16:colId xmlns:a16="http://schemas.microsoft.com/office/drawing/2014/main" val="3457026281"/>
                    </a:ext>
                  </a:extLst>
                </a:gridCol>
                <a:gridCol w="3052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LINUX</a:t>
                      </a:r>
                      <a:endParaRPr lang="ko-KR" altLang="en-US" sz="2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MS-Window</a:t>
                      </a:r>
                      <a:endParaRPr lang="ko-KR" altLang="en-US" sz="2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패킷수집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TCPdump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TShark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패킷분석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77767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86677" y="809670"/>
            <a:ext cx="7886700" cy="7016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패킷 수집과 패킷 분석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1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1" y="466159"/>
            <a:ext cx="8157229" cy="6401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무차별모드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(Promiscuous mode)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6507" y="1382462"/>
            <a:ext cx="8157229" cy="46011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 링크 계층과 네트워크 계층의 주소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필터링을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해제한 모드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주소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지정에 관계없이 호스트의 프로세서에 모든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전달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CPU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에 전달되면 분석을 위해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스니핑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애플리케이션에 넘겨짐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유닉스 또는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리눅스에서는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‘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ifconfig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eth0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promisc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로 설정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Window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에서는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winpcap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/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npcap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설치로 무차별 모드 설정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28" y="3996618"/>
            <a:ext cx="6068144" cy="261628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728481" y="6259821"/>
            <a:ext cx="2057400" cy="353084"/>
          </a:xfrm>
          <a:prstGeom prst="rect">
            <a:avLst/>
          </a:prstGeom>
        </p:spPr>
        <p:txBody>
          <a:bodyPr/>
          <a:lstStyle/>
          <a:p>
            <a:pPr algn="r"/>
            <a:fld id="{5AE1AC92-EAE1-4E34-95A8-13C242A10183}" type="slidenum">
              <a:rPr lang="ko-KR" altLang="en-US" sz="1200" smtClean="0"/>
              <a:pPr algn="r"/>
              <a:t>28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672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786" y="1189343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허브 환경에서의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스니핑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1256" y="2354372"/>
            <a:ext cx="8157229" cy="59599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허브를 통해 전송되는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트래픽은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해당 허브에 연결된 모드 포트를 통과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grpSp>
        <p:nvGrpSpPr>
          <p:cNvPr id="4" name="그룹 400"/>
          <p:cNvGrpSpPr/>
          <p:nvPr/>
        </p:nvGrpSpPr>
        <p:grpSpPr>
          <a:xfrm>
            <a:off x="1299523" y="3359619"/>
            <a:ext cx="6460353" cy="2139277"/>
            <a:chOff x="739674" y="3267026"/>
            <a:chExt cx="7732235" cy="2560447"/>
          </a:xfrm>
        </p:grpSpPr>
        <p:cxnSp>
          <p:nvCxnSpPr>
            <p:cNvPr id="5" name="직선 연결선 4"/>
            <p:cNvCxnSpPr/>
            <p:nvPr/>
          </p:nvCxnSpPr>
          <p:spPr>
            <a:xfrm flipH="1" flipV="1">
              <a:off x="1268276" y="3702947"/>
              <a:ext cx="1206554" cy="153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H="1" flipV="1">
              <a:off x="3489217" y="3805855"/>
              <a:ext cx="475104" cy="1459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602585" y="3536777"/>
              <a:ext cx="3463067" cy="9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946884" y="3779535"/>
              <a:ext cx="9673" cy="15434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136242" y="3752532"/>
              <a:ext cx="332638" cy="1418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2378983" y="3366533"/>
              <a:ext cx="1368687" cy="475115"/>
              <a:chOff x="3498" y="3226"/>
              <a:chExt cx="1123" cy="500"/>
            </a:xfrm>
          </p:grpSpPr>
          <p:sp>
            <p:nvSpPr>
              <p:cNvPr id="418" name="AutoShape 26"/>
              <p:cNvSpPr>
                <a:spLocks noChangeArrowheads="1"/>
              </p:cNvSpPr>
              <p:nvPr/>
            </p:nvSpPr>
            <p:spPr bwMode="auto">
              <a:xfrm>
                <a:off x="3500" y="3226"/>
                <a:ext cx="1121" cy="5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9" name="Freeform 27"/>
              <p:cNvSpPr>
                <a:spLocks/>
              </p:cNvSpPr>
              <p:nvPr/>
            </p:nvSpPr>
            <p:spPr bwMode="auto">
              <a:xfrm>
                <a:off x="3498" y="3226"/>
                <a:ext cx="1122" cy="281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6" y="3538"/>
                <a:ext cx="752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008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HUB</a:t>
                </a:r>
                <a:endParaRPr lang="ko-KR" altLang="en-US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421" name="Freeform 29"/>
              <p:cNvSpPr>
                <a:spLocks/>
              </p:cNvSpPr>
              <p:nvPr/>
            </p:nvSpPr>
            <p:spPr bwMode="auto">
              <a:xfrm>
                <a:off x="3601" y="3233"/>
                <a:ext cx="921" cy="242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" name="Group 172"/>
            <p:cNvGrpSpPr>
              <a:grpSpLocks/>
            </p:cNvGrpSpPr>
            <p:nvPr/>
          </p:nvGrpSpPr>
          <p:grpSpPr bwMode="auto">
            <a:xfrm>
              <a:off x="1728960" y="5020646"/>
              <a:ext cx="696338" cy="799214"/>
              <a:chOff x="1460" y="1679"/>
              <a:chExt cx="973" cy="1143"/>
            </a:xfrm>
          </p:grpSpPr>
          <p:grpSp>
            <p:nvGrpSpPr>
              <p:cNvPr id="362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411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2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3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4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5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6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7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3" name="Group 181"/>
              <p:cNvGrpSpPr>
                <a:grpSpLocks/>
              </p:cNvGrpSpPr>
              <p:nvPr/>
            </p:nvGrpSpPr>
            <p:grpSpPr bwMode="auto">
              <a:xfrm flipH="1">
                <a:off x="1661" y="2330"/>
                <a:ext cx="703" cy="492"/>
                <a:chOff x="803" y="3084"/>
                <a:chExt cx="934" cy="652"/>
              </a:xfrm>
            </p:grpSpPr>
            <p:sp>
              <p:nvSpPr>
                <p:cNvPr id="405" name="Freeform 182"/>
                <p:cNvSpPr>
                  <a:spLocks/>
                </p:cNvSpPr>
                <p:nvPr/>
              </p:nvSpPr>
              <p:spPr bwMode="auto">
                <a:xfrm>
                  <a:off x="803" y="3105"/>
                  <a:ext cx="410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6" name="Freeform 183"/>
                <p:cNvSpPr>
                  <a:spLocks/>
                </p:cNvSpPr>
                <p:nvPr/>
              </p:nvSpPr>
              <p:spPr bwMode="auto">
                <a:xfrm>
                  <a:off x="826" y="3084"/>
                  <a:ext cx="410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7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8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9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0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4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81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2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3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4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5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7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8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9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0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1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3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4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5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6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7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8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9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0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1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2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3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4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5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66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79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80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67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8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9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0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1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2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3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4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5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6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7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8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2" name="Group 172"/>
            <p:cNvGrpSpPr>
              <a:grpSpLocks/>
            </p:cNvGrpSpPr>
            <p:nvPr/>
          </p:nvGrpSpPr>
          <p:grpSpPr bwMode="auto">
            <a:xfrm>
              <a:off x="2680018" y="5026950"/>
              <a:ext cx="696338" cy="799214"/>
              <a:chOff x="1460" y="1679"/>
              <a:chExt cx="973" cy="1143"/>
            </a:xfrm>
          </p:grpSpPr>
          <p:grpSp>
            <p:nvGrpSpPr>
              <p:cNvPr id="306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355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6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7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8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9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0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1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7" name="Group 181"/>
              <p:cNvGrpSpPr>
                <a:grpSpLocks/>
              </p:cNvGrpSpPr>
              <p:nvPr/>
            </p:nvGrpSpPr>
            <p:grpSpPr bwMode="auto">
              <a:xfrm flipH="1">
                <a:off x="1661" y="2330"/>
                <a:ext cx="703" cy="492"/>
                <a:chOff x="803" y="3084"/>
                <a:chExt cx="934" cy="652"/>
              </a:xfrm>
            </p:grpSpPr>
            <p:sp>
              <p:nvSpPr>
                <p:cNvPr id="349" name="Freeform 182"/>
                <p:cNvSpPr>
                  <a:spLocks/>
                </p:cNvSpPr>
                <p:nvPr/>
              </p:nvSpPr>
              <p:spPr bwMode="auto">
                <a:xfrm>
                  <a:off x="803" y="3105"/>
                  <a:ext cx="410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0" name="Freeform 183"/>
                <p:cNvSpPr>
                  <a:spLocks/>
                </p:cNvSpPr>
                <p:nvPr/>
              </p:nvSpPr>
              <p:spPr bwMode="auto">
                <a:xfrm>
                  <a:off x="826" y="3084"/>
                  <a:ext cx="410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1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2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3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4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8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25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6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7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8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9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0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1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2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3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4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5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6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7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8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9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0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1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2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3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4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5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6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7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8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9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10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23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24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11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2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3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4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5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6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7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8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9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0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1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2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3" name="Group 172"/>
            <p:cNvGrpSpPr>
              <a:grpSpLocks/>
            </p:cNvGrpSpPr>
            <p:nvPr/>
          </p:nvGrpSpPr>
          <p:grpSpPr bwMode="auto">
            <a:xfrm flipH="1">
              <a:off x="3523949" y="5028259"/>
              <a:ext cx="791807" cy="799214"/>
              <a:chOff x="1460" y="1679"/>
              <a:chExt cx="973" cy="1143"/>
            </a:xfrm>
          </p:grpSpPr>
          <p:grpSp>
            <p:nvGrpSpPr>
              <p:cNvPr id="250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299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0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1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2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3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4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5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1" name="Group 181"/>
              <p:cNvGrpSpPr>
                <a:grpSpLocks/>
              </p:cNvGrpSpPr>
              <p:nvPr/>
            </p:nvGrpSpPr>
            <p:grpSpPr bwMode="auto">
              <a:xfrm flipH="1">
                <a:off x="1659" y="2330"/>
                <a:ext cx="627" cy="492"/>
                <a:chOff x="905" y="3084"/>
                <a:chExt cx="832" cy="652"/>
              </a:xfrm>
            </p:grpSpPr>
            <p:sp>
              <p:nvSpPr>
                <p:cNvPr id="293" name="Freeform 182"/>
                <p:cNvSpPr>
                  <a:spLocks/>
                </p:cNvSpPr>
                <p:nvPr/>
              </p:nvSpPr>
              <p:spPr bwMode="auto">
                <a:xfrm>
                  <a:off x="905" y="3105"/>
                  <a:ext cx="361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4" name="Freeform 183"/>
                <p:cNvSpPr>
                  <a:spLocks/>
                </p:cNvSpPr>
                <p:nvPr/>
              </p:nvSpPr>
              <p:spPr bwMode="auto">
                <a:xfrm>
                  <a:off x="933" y="3084"/>
                  <a:ext cx="361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5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6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7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8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2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269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0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1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2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5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7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8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9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0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1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2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3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4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5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6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7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8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9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0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1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2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3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254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267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68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55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6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7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8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9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0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1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2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3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4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5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6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cxnSp>
          <p:nvCxnSpPr>
            <p:cNvPr id="14" name="직선 연결선 13"/>
            <p:cNvCxnSpPr/>
            <p:nvPr/>
          </p:nvCxnSpPr>
          <p:spPr>
            <a:xfrm flipH="1" flipV="1">
              <a:off x="7645370" y="3794452"/>
              <a:ext cx="475104" cy="1459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7103037" y="3768132"/>
              <a:ext cx="9673" cy="15434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6292395" y="3741129"/>
              <a:ext cx="332638" cy="1418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25"/>
            <p:cNvGrpSpPr>
              <a:grpSpLocks/>
            </p:cNvGrpSpPr>
            <p:nvPr/>
          </p:nvGrpSpPr>
          <p:grpSpPr bwMode="auto">
            <a:xfrm>
              <a:off x="6535136" y="3355130"/>
              <a:ext cx="1368687" cy="475115"/>
              <a:chOff x="3498" y="3226"/>
              <a:chExt cx="1123" cy="500"/>
            </a:xfrm>
          </p:grpSpPr>
          <p:sp>
            <p:nvSpPr>
              <p:cNvPr id="246" name="AutoShape 26"/>
              <p:cNvSpPr>
                <a:spLocks noChangeArrowheads="1"/>
              </p:cNvSpPr>
              <p:nvPr/>
            </p:nvSpPr>
            <p:spPr bwMode="auto">
              <a:xfrm>
                <a:off x="3500" y="3226"/>
                <a:ext cx="1121" cy="5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7" name="Freeform 27"/>
              <p:cNvSpPr>
                <a:spLocks/>
              </p:cNvSpPr>
              <p:nvPr/>
            </p:nvSpPr>
            <p:spPr bwMode="auto">
              <a:xfrm>
                <a:off x="3498" y="3226"/>
                <a:ext cx="1122" cy="281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8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6" y="3538"/>
                <a:ext cx="752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008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HUB</a:t>
                </a:r>
                <a:endParaRPr lang="ko-KR" altLang="en-US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249" name="Freeform 29"/>
              <p:cNvSpPr>
                <a:spLocks/>
              </p:cNvSpPr>
              <p:nvPr/>
            </p:nvSpPr>
            <p:spPr bwMode="auto">
              <a:xfrm>
                <a:off x="3601" y="3233"/>
                <a:ext cx="921" cy="242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8" name="Group 172"/>
            <p:cNvGrpSpPr>
              <a:grpSpLocks/>
            </p:cNvGrpSpPr>
            <p:nvPr/>
          </p:nvGrpSpPr>
          <p:grpSpPr bwMode="auto">
            <a:xfrm>
              <a:off x="5885113" y="5009243"/>
              <a:ext cx="696338" cy="799214"/>
              <a:chOff x="1460" y="1679"/>
              <a:chExt cx="973" cy="1143"/>
            </a:xfrm>
          </p:grpSpPr>
          <p:grpSp>
            <p:nvGrpSpPr>
              <p:cNvPr id="190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239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0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1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2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3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4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5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1" name="Group 181"/>
              <p:cNvGrpSpPr>
                <a:grpSpLocks/>
              </p:cNvGrpSpPr>
              <p:nvPr/>
            </p:nvGrpSpPr>
            <p:grpSpPr bwMode="auto">
              <a:xfrm flipH="1">
                <a:off x="1661" y="2330"/>
                <a:ext cx="703" cy="492"/>
                <a:chOff x="803" y="3084"/>
                <a:chExt cx="934" cy="652"/>
              </a:xfrm>
            </p:grpSpPr>
            <p:sp>
              <p:nvSpPr>
                <p:cNvPr id="233" name="Freeform 182"/>
                <p:cNvSpPr>
                  <a:spLocks/>
                </p:cNvSpPr>
                <p:nvPr/>
              </p:nvSpPr>
              <p:spPr bwMode="auto">
                <a:xfrm>
                  <a:off x="803" y="3105"/>
                  <a:ext cx="410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4" name="Freeform 183"/>
                <p:cNvSpPr>
                  <a:spLocks/>
                </p:cNvSpPr>
                <p:nvPr/>
              </p:nvSpPr>
              <p:spPr bwMode="auto">
                <a:xfrm>
                  <a:off x="826" y="3084"/>
                  <a:ext cx="410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5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6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7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8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2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209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0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2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3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4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5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6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7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8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5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6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7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8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9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0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1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2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3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194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207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08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95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6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7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8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9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0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1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2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3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4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5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6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9" name="Group 172"/>
            <p:cNvGrpSpPr>
              <a:grpSpLocks/>
            </p:cNvGrpSpPr>
            <p:nvPr/>
          </p:nvGrpSpPr>
          <p:grpSpPr bwMode="auto">
            <a:xfrm>
              <a:off x="6836171" y="5015547"/>
              <a:ext cx="696338" cy="799214"/>
              <a:chOff x="1460" y="1679"/>
              <a:chExt cx="973" cy="1143"/>
            </a:xfrm>
          </p:grpSpPr>
          <p:grpSp>
            <p:nvGrpSpPr>
              <p:cNvPr id="134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183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5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6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5" name="Group 181"/>
              <p:cNvGrpSpPr>
                <a:grpSpLocks/>
              </p:cNvGrpSpPr>
              <p:nvPr/>
            </p:nvGrpSpPr>
            <p:grpSpPr bwMode="auto">
              <a:xfrm flipH="1">
                <a:off x="1661" y="2330"/>
                <a:ext cx="703" cy="492"/>
                <a:chOff x="803" y="3084"/>
                <a:chExt cx="934" cy="652"/>
              </a:xfrm>
            </p:grpSpPr>
            <p:sp>
              <p:nvSpPr>
                <p:cNvPr id="177" name="Freeform 182"/>
                <p:cNvSpPr>
                  <a:spLocks/>
                </p:cNvSpPr>
                <p:nvPr/>
              </p:nvSpPr>
              <p:spPr bwMode="auto">
                <a:xfrm>
                  <a:off x="803" y="3105"/>
                  <a:ext cx="410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8" name="Freeform 183"/>
                <p:cNvSpPr>
                  <a:spLocks/>
                </p:cNvSpPr>
                <p:nvPr/>
              </p:nvSpPr>
              <p:spPr bwMode="auto">
                <a:xfrm>
                  <a:off x="826" y="3084"/>
                  <a:ext cx="410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9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2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6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153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4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5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8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9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0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4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9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0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1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4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7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138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151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52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39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0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1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2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4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5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6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9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0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20" name="Group 172"/>
            <p:cNvGrpSpPr>
              <a:grpSpLocks/>
            </p:cNvGrpSpPr>
            <p:nvPr/>
          </p:nvGrpSpPr>
          <p:grpSpPr bwMode="auto">
            <a:xfrm flipH="1">
              <a:off x="7680102" y="5016856"/>
              <a:ext cx="791807" cy="799214"/>
              <a:chOff x="1460" y="1679"/>
              <a:chExt cx="973" cy="1143"/>
            </a:xfrm>
          </p:grpSpPr>
          <p:grpSp>
            <p:nvGrpSpPr>
              <p:cNvPr id="78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127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9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0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1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3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Group 181"/>
              <p:cNvGrpSpPr>
                <a:grpSpLocks/>
              </p:cNvGrpSpPr>
              <p:nvPr/>
            </p:nvGrpSpPr>
            <p:grpSpPr bwMode="auto">
              <a:xfrm flipH="1">
                <a:off x="1659" y="2330"/>
                <a:ext cx="627" cy="492"/>
                <a:chOff x="905" y="3084"/>
                <a:chExt cx="832" cy="652"/>
              </a:xfrm>
            </p:grpSpPr>
            <p:sp>
              <p:nvSpPr>
                <p:cNvPr id="121" name="Freeform 182"/>
                <p:cNvSpPr>
                  <a:spLocks/>
                </p:cNvSpPr>
                <p:nvPr/>
              </p:nvSpPr>
              <p:spPr bwMode="auto">
                <a:xfrm>
                  <a:off x="905" y="3105"/>
                  <a:ext cx="361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Freeform 183"/>
                <p:cNvSpPr>
                  <a:spLocks/>
                </p:cNvSpPr>
                <p:nvPr/>
              </p:nvSpPr>
              <p:spPr bwMode="auto">
                <a:xfrm>
                  <a:off x="933" y="3084"/>
                  <a:ext cx="361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3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4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5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97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8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9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1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3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4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5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8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9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0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1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2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4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5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6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8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9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0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1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82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95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96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83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4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5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6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7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8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9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0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1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2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3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21" name="Group 172"/>
            <p:cNvGrpSpPr>
              <a:grpSpLocks/>
            </p:cNvGrpSpPr>
            <p:nvPr/>
          </p:nvGrpSpPr>
          <p:grpSpPr bwMode="auto">
            <a:xfrm>
              <a:off x="739674" y="3267026"/>
              <a:ext cx="696338" cy="799214"/>
              <a:chOff x="1460" y="1679"/>
              <a:chExt cx="973" cy="1143"/>
            </a:xfrm>
          </p:grpSpPr>
          <p:grpSp>
            <p:nvGrpSpPr>
              <p:cNvPr id="22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71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2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3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4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5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6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7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" name="Group 181"/>
              <p:cNvGrpSpPr>
                <a:grpSpLocks/>
              </p:cNvGrpSpPr>
              <p:nvPr/>
            </p:nvGrpSpPr>
            <p:grpSpPr bwMode="auto">
              <a:xfrm flipH="1">
                <a:off x="1661" y="2330"/>
                <a:ext cx="703" cy="492"/>
                <a:chOff x="803" y="3084"/>
                <a:chExt cx="934" cy="652"/>
              </a:xfrm>
            </p:grpSpPr>
            <p:sp>
              <p:nvSpPr>
                <p:cNvPr id="65" name="Freeform 182"/>
                <p:cNvSpPr>
                  <a:spLocks/>
                </p:cNvSpPr>
                <p:nvPr/>
              </p:nvSpPr>
              <p:spPr bwMode="auto">
                <a:xfrm>
                  <a:off x="803" y="3105"/>
                  <a:ext cx="410" cy="631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6" name="Freeform 183"/>
                <p:cNvSpPr>
                  <a:spLocks/>
                </p:cNvSpPr>
                <p:nvPr/>
              </p:nvSpPr>
              <p:spPr bwMode="auto">
                <a:xfrm>
                  <a:off x="826" y="3084"/>
                  <a:ext cx="410" cy="630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7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8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0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4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41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7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8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4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26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9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0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7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422" name="직사각형 421"/>
          <p:cNvSpPr/>
          <p:nvPr/>
        </p:nvSpPr>
        <p:spPr>
          <a:xfrm>
            <a:off x="1097937" y="3208614"/>
            <a:ext cx="6948126" cy="25980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3765197" y="5790164"/>
            <a:ext cx="2435282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Visibility window (</a:t>
            </a:r>
            <a:r>
              <a:rPr lang="ko-KR" altLang="en-US" sz="1337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가시성 창</a:t>
            </a:r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endParaRPr lang="ko-KR" altLang="en-US" sz="1337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1150173" y="3998740"/>
            <a:ext cx="771365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Sniffer</a:t>
            </a:r>
            <a:endParaRPr lang="ko-KR" altLang="en-US" sz="1504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26" name="슬라이드 번호 개체 틀 425"/>
          <p:cNvSpPr>
            <a:spLocks noGrp="1"/>
          </p:cNvSpPr>
          <p:nvPr>
            <p:ph type="sldNum" sz="quarter" idx="4294967295"/>
          </p:nvPr>
        </p:nvSpPr>
        <p:spPr>
          <a:xfrm>
            <a:off x="6728481" y="6259821"/>
            <a:ext cx="2057400" cy="353084"/>
          </a:xfrm>
          <a:prstGeom prst="rect">
            <a:avLst/>
          </a:prstGeom>
        </p:spPr>
        <p:txBody>
          <a:bodyPr/>
          <a:lstStyle/>
          <a:p>
            <a:pPr algn="r"/>
            <a:fld id="{5AE1AC92-EAE1-4E34-95A8-13C242A10183}" type="slidenum"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pPr algn="r"/>
              <a:t>29</a:t>
            </a:fld>
            <a:endParaRPr lang="ko-KR" altLang="en-US" sz="12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7" name="제목 1"/>
          <p:cNvSpPr txBox="1">
            <a:spLocks/>
          </p:cNvSpPr>
          <p:nvPr/>
        </p:nvSpPr>
        <p:spPr>
          <a:xfrm>
            <a:off x="628650" y="514549"/>
            <a:ext cx="7886700" cy="884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Packet Sniffing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환경</a:t>
            </a:r>
          </a:p>
        </p:txBody>
      </p:sp>
      <p:pic>
        <p:nvPicPr>
          <p:cNvPr id="425" name="그림 424">
            <a:extLst>
              <a:ext uri="{FF2B5EF4-FFF2-40B4-BE49-F238E27FC236}">
                <a16:creationId xmlns:a16="http://schemas.microsoft.com/office/drawing/2014/main" id="{81D7996B-1C1D-57EF-69DE-6130F7A29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9219" y="3259481"/>
            <a:ext cx="302911" cy="3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4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6573" y="501749"/>
            <a:ext cx="7559920" cy="7766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OSI 7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참조모델 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4235" y="1519757"/>
            <a:ext cx="7825154" cy="4802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ISO(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국제 표준 기구</a:t>
            </a: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는 서로 다른 시스템간의 통신을 허용하기 위해 </a:t>
            </a: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OSI (Open System Interconnection) 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모델을 만듦</a:t>
            </a:r>
            <a:endParaRPr lang="en-US" altLang="ko-KR" sz="17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OSI 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참조모델은 </a:t>
            </a: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가 제공하는 여러 가지의 기능을 </a:t>
            </a:r>
            <a:r>
              <a:rPr lang="en-US" altLang="ko-KR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7</a:t>
            </a:r>
            <a:r>
              <a:rPr lang="ko-KR" altLang="en-US" sz="17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개의 계층으로 나누어 식별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700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1282" y="4119669"/>
            <a:ext cx="1019990" cy="1015569"/>
            <a:chOff x="809159" y="4814047"/>
            <a:chExt cx="688975" cy="698246"/>
          </a:xfrm>
        </p:grpSpPr>
        <p:sp>
          <p:nvSpPr>
            <p:cNvPr id="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2" name="Freeform 182"/>
            <p:cNvSpPr>
              <a:spLocks/>
            </p:cNvSpPr>
            <p:nvPr/>
          </p:nvSpPr>
          <p:spPr bwMode="auto">
            <a:xfrm flipH="1">
              <a:off x="995757" y="5304916"/>
              <a:ext cx="124781" cy="207377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3" name="Freeform 183"/>
            <p:cNvSpPr>
              <a:spLocks/>
            </p:cNvSpPr>
            <p:nvPr/>
          </p:nvSpPr>
          <p:spPr bwMode="auto">
            <a:xfrm flipH="1">
              <a:off x="1010110" y="5294849"/>
              <a:ext cx="124781" cy="20737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3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grpSp>
          <p:nvGrpSpPr>
            <p:cNvPr id="4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6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5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6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itchFamily="18" charset="0"/>
                </a:endParaRPr>
              </a:p>
            </p:txBody>
          </p:sp>
        </p:grpSp>
        <p:sp>
          <p:nvSpPr>
            <p:cNvPr id="4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7148846" y="4117635"/>
            <a:ext cx="1080297" cy="1015569"/>
            <a:chOff x="809159" y="4814047"/>
            <a:chExt cx="688975" cy="698246"/>
          </a:xfrm>
        </p:grpSpPr>
        <p:sp>
          <p:nvSpPr>
            <p:cNvPr id="58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59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0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1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2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3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4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5" name="Freeform 182"/>
            <p:cNvSpPr>
              <a:spLocks/>
            </p:cNvSpPr>
            <p:nvPr/>
          </p:nvSpPr>
          <p:spPr bwMode="auto">
            <a:xfrm flipH="1">
              <a:off x="1029785" y="5304916"/>
              <a:ext cx="117815" cy="207377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6" name="Freeform 183"/>
            <p:cNvSpPr>
              <a:spLocks/>
            </p:cNvSpPr>
            <p:nvPr/>
          </p:nvSpPr>
          <p:spPr bwMode="auto">
            <a:xfrm flipH="1">
              <a:off x="1044138" y="5294849"/>
              <a:ext cx="117815" cy="20737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7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8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69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0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1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2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3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4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5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6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7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8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79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0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1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2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3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4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5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6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7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8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89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0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1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2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3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4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grpSp>
          <p:nvGrpSpPr>
            <p:cNvPr id="9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08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6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109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6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itchFamily="18" charset="0"/>
                </a:endParaRPr>
              </a:p>
            </p:txBody>
          </p:sp>
        </p:grpSp>
        <p:sp>
          <p:nvSpPr>
            <p:cNvPr id="96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7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8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99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0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1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2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3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4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5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6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07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6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86109" y="5124092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Open System</a:t>
            </a:r>
          </a:p>
          <a:p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600" b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개방형시스템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b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09262" y="4222810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540689" y="418978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</a:t>
            </a:r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13" name="직선 화살표 연결선 112"/>
          <p:cNvCxnSpPr/>
          <p:nvPr/>
        </p:nvCxnSpPr>
        <p:spPr bwMode="auto">
          <a:xfrm>
            <a:off x="2432597" y="4571980"/>
            <a:ext cx="4533555" cy="21557"/>
          </a:xfrm>
          <a:prstGeom prst="straightConnector1">
            <a:avLst/>
          </a:prstGeom>
          <a:solidFill>
            <a:schemeClr val="bg2"/>
          </a:solidFill>
          <a:ln w="476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73" name="TextBox 172"/>
          <p:cNvSpPr txBox="1"/>
          <p:nvPr/>
        </p:nvSpPr>
        <p:spPr>
          <a:xfrm>
            <a:off x="3307190" y="4117635"/>
            <a:ext cx="2634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InterConnection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600" b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상호연결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endParaRPr lang="ko-KR" altLang="en-US" sz="1600" b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039347" y="512409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Open System</a:t>
            </a:r>
          </a:p>
          <a:p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600" b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개방형시스템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b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29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8865" y="372528"/>
            <a:ext cx="8157229" cy="128185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스위치 환경에서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스니핑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방법 </a:t>
            </a:r>
            <a:b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</a:b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8865" y="1212224"/>
            <a:ext cx="8157229" cy="4601156"/>
          </a:xfrm>
        </p:spPr>
        <p:txBody>
          <a:bodyPr>
            <a:normAutofit/>
          </a:bodyPr>
          <a:lstStyle/>
          <a:p>
            <a:pPr marL="506413" indent="-233363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포트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미러링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(port mirroring)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506413" indent="-233363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허빙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아웃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hubbing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out)</a:t>
            </a:r>
          </a:p>
          <a:p>
            <a:pPr marL="506413" indent="-233363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탭 사용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(tapping)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9778" y="3344587"/>
            <a:ext cx="1916320" cy="9925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0842" y="4352827"/>
            <a:ext cx="1519968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Visibility window</a:t>
            </a:r>
            <a:endParaRPr lang="ko-KR" altLang="en-US" sz="133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1476001" y="3957262"/>
            <a:ext cx="1178841" cy="159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645930" y="4064853"/>
            <a:ext cx="464192" cy="1525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56694" y="3783529"/>
            <a:ext cx="3383525" cy="9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116053" y="4037335"/>
            <a:ext cx="9451" cy="16136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324031" y="4009103"/>
            <a:ext cx="324998" cy="1482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2561196" y="3605538"/>
            <a:ext cx="1337250" cy="496737"/>
            <a:chOff x="3498" y="3226"/>
            <a:chExt cx="1123" cy="500"/>
          </a:xfrm>
        </p:grpSpPr>
        <p:sp>
          <p:nvSpPr>
            <p:cNvPr id="421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2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ea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424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Group 172"/>
          <p:cNvGrpSpPr>
            <a:grpSpLocks/>
          </p:cNvGrpSpPr>
          <p:nvPr/>
        </p:nvGrpSpPr>
        <p:grpSpPr bwMode="auto">
          <a:xfrm>
            <a:off x="1926103" y="5364071"/>
            <a:ext cx="680344" cy="806444"/>
            <a:chOff x="1460" y="1679"/>
            <a:chExt cx="973" cy="1143"/>
          </a:xfrm>
        </p:grpSpPr>
        <p:grpSp>
          <p:nvGrpSpPr>
            <p:cNvPr id="365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414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5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6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7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8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0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66" name="Group 181"/>
            <p:cNvGrpSpPr>
              <a:grpSpLocks/>
            </p:cNvGrpSpPr>
            <p:nvPr/>
          </p:nvGrpSpPr>
          <p:grpSpPr bwMode="auto">
            <a:xfrm flipH="1">
              <a:off x="1661" y="2330"/>
              <a:ext cx="703" cy="492"/>
              <a:chOff x="803" y="3084"/>
              <a:chExt cx="934" cy="652"/>
            </a:xfrm>
          </p:grpSpPr>
          <p:sp>
            <p:nvSpPr>
              <p:cNvPr id="408" name="Freeform 182"/>
              <p:cNvSpPr>
                <a:spLocks/>
              </p:cNvSpPr>
              <p:nvPr/>
            </p:nvSpPr>
            <p:spPr bwMode="auto">
              <a:xfrm>
                <a:off x="803" y="3105"/>
                <a:ext cx="410" cy="631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9" name="Freeform 183"/>
              <p:cNvSpPr>
                <a:spLocks/>
              </p:cNvSpPr>
              <p:nvPr/>
            </p:nvSpPr>
            <p:spPr bwMode="auto">
              <a:xfrm>
                <a:off x="826" y="3084"/>
                <a:ext cx="410" cy="630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67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8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68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69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82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7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0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38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5" name="Group 172"/>
          <p:cNvGrpSpPr>
            <a:grpSpLocks/>
          </p:cNvGrpSpPr>
          <p:nvPr/>
        </p:nvGrpSpPr>
        <p:grpSpPr bwMode="auto">
          <a:xfrm>
            <a:off x="2855317" y="5341519"/>
            <a:ext cx="680344" cy="835586"/>
            <a:chOff x="1460" y="1679"/>
            <a:chExt cx="973" cy="1143"/>
          </a:xfrm>
        </p:grpSpPr>
        <p:grpSp>
          <p:nvGrpSpPr>
            <p:cNvPr id="30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58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9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0" name="Group 181"/>
            <p:cNvGrpSpPr>
              <a:grpSpLocks/>
            </p:cNvGrpSpPr>
            <p:nvPr/>
          </p:nvGrpSpPr>
          <p:grpSpPr bwMode="auto">
            <a:xfrm flipH="1">
              <a:off x="1661" y="2330"/>
              <a:ext cx="703" cy="492"/>
              <a:chOff x="803" y="3084"/>
              <a:chExt cx="934" cy="652"/>
            </a:xfrm>
          </p:grpSpPr>
          <p:sp>
            <p:nvSpPr>
              <p:cNvPr id="352" name="Freeform 182"/>
              <p:cNvSpPr>
                <a:spLocks/>
              </p:cNvSpPr>
              <p:nvPr/>
            </p:nvSpPr>
            <p:spPr bwMode="auto">
              <a:xfrm>
                <a:off x="803" y="3105"/>
                <a:ext cx="410" cy="631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3" name="Freeform 183"/>
              <p:cNvSpPr>
                <a:spLocks/>
              </p:cNvSpPr>
              <p:nvPr/>
            </p:nvSpPr>
            <p:spPr bwMode="auto">
              <a:xfrm>
                <a:off x="826" y="3084"/>
                <a:ext cx="410" cy="630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4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5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6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7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28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9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0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1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2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3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4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5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6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7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8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9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0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1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2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3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4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5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6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7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8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9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0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1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1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26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7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14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5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6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7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8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9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0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1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2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3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4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325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6" name="Group 172"/>
          <p:cNvGrpSpPr>
            <a:grpSpLocks/>
          </p:cNvGrpSpPr>
          <p:nvPr/>
        </p:nvGrpSpPr>
        <p:grpSpPr bwMode="auto">
          <a:xfrm flipH="1">
            <a:off x="3679864" y="5342888"/>
            <a:ext cx="773620" cy="835586"/>
            <a:chOff x="1460" y="1679"/>
            <a:chExt cx="973" cy="1143"/>
          </a:xfrm>
        </p:grpSpPr>
        <p:grpSp>
          <p:nvGrpSpPr>
            <p:cNvPr id="253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02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3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4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5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6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8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4" name="Group 181"/>
            <p:cNvGrpSpPr>
              <a:grpSpLocks/>
            </p:cNvGrpSpPr>
            <p:nvPr/>
          </p:nvGrpSpPr>
          <p:grpSpPr bwMode="auto">
            <a:xfrm flipH="1">
              <a:off x="1659" y="2330"/>
              <a:ext cx="627" cy="492"/>
              <a:chOff x="905" y="3084"/>
              <a:chExt cx="832" cy="652"/>
            </a:xfrm>
          </p:grpSpPr>
          <p:sp>
            <p:nvSpPr>
              <p:cNvPr id="296" name="Freeform 182"/>
              <p:cNvSpPr>
                <a:spLocks/>
              </p:cNvSpPr>
              <p:nvPr/>
            </p:nvSpPr>
            <p:spPr bwMode="auto">
              <a:xfrm>
                <a:off x="905" y="3105"/>
                <a:ext cx="361" cy="631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7" name="Freeform 183"/>
              <p:cNvSpPr>
                <a:spLocks/>
              </p:cNvSpPr>
              <p:nvPr/>
            </p:nvSpPr>
            <p:spPr bwMode="auto">
              <a:xfrm>
                <a:off x="933" y="3084"/>
                <a:ext cx="361" cy="630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8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9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0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5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27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6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57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270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1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58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9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0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1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2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3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4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5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6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7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269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cxnSp>
        <p:nvCxnSpPr>
          <p:cNvPr id="17" name="직선 연결선 16"/>
          <p:cNvCxnSpPr/>
          <p:nvPr/>
        </p:nvCxnSpPr>
        <p:spPr>
          <a:xfrm flipH="1" flipV="1">
            <a:off x="7706621" y="4052931"/>
            <a:ext cx="464192" cy="1525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7176745" y="4025413"/>
            <a:ext cx="9451" cy="16136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384722" y="3997181"/>
            <a:ext cx="324998" cy="1482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"/>
          <p:cNvGrpSpPr>
            <a:grpSpLocks/>
          </p:cNvGrpSpPr>
          <p:nvPr/>
        </p:nvGrpSpPr>
        <p:grpSpPr bwMode="auto">
          <a:xfrm>
            <a:off x="6621888" y="3593616"/>
            <a:ext cx="1337250" cy="496737"/>
            <a:chOff x="3498" y="3226"/>
            <a:chExt cx="1123" cy="500"/>
          </a:xfrm>
        </p:grpSpPr>
        <p:sp>
          <p:nvSpPr>
            <p:cNvPr id="24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25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Group 172"/>
          <p:cNvGrpSpPr>
            <a:grpSpLocks/>
          </p:cNvGrpSpPr>
          <p:nvPr/>
        </p:nvGrpSpPr>
        <p:grpSpPr bwMode="auto">
          <a:xfrm>
            <a:off x="5986795" y="5323007"/>
            <a:ext cx="680344" cy="801227"/>
            <a:chOff x="1460" y="1679"/>
            <a:chExt cx="973" cy="1096"/>
          </a:xfrm>
        </p:grpSpPr>
        <p:grpSp>
          <p:nvGrpSpPr>
            <p:cNvPr id="193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6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8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4" name="Group 181"/>
            <p:cNvGrpSpPr>
              <a:grpSpLocks/>
            </p:cNvGrpSpPr>
            <p:nvPr/>
          </p:nvGrpSpPr>
          <p:grpSpPr bwMode="auto">
            <a:xfrm flipH="1">
              <a:off x="1660" y="2378"/>
              <a:ext cx="659" cy="397"/>
              <a:chOff x="862" y="3147"/>
              <a:chExt cx="875" cy="526"/>
            </a:xfrm>
          </p:grpSpPr>
          <p:sp>
            <p:nvSpPr>
              <p:cNvPr id="236" name="Freeform 182"/>
              <p:cNvSpPr>
                <a:spLocks/>
              </p:cNvSpPr>
              <p:nvPr/>
            </p:nvSpPr>
            <p:spPr bwMode="auto">
              <a:xfrm>
                <a:off x="862" y="3169"/>
                <a:ext cx="351" cy="50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Freeform 183"/>
              <p:cNvSpPr>
                <a:spLocks/>
              </p:cNvSpPr>
              <p:nvPr/>
            </p:nvSpPr>
            <p:spPr bwMode="auto">
              <a:xfrm>
                <a:off x="885" y="3147"/>
                <a:ext cx="351" cy="50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8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9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0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5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21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6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197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210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98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9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0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1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2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3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4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5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6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7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9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2" name="Group 172"/>
          <p:cNvGrpSpPr>
            <a:grpSpLocks/>
          </p:cNvGrpSpPr>
          <p:nvPr/>
        </p:nvGrpSpPr>
        <p:grpSpPr bwMode="auto">
          <a:xfrm>
            <a:off x="6916009" y="5329598"/>
            <a:ext cx="680344" cy="801227"/>
            <a:chOff x="1460" y="1679"/>
            <a:chExt cx="973" cy="1096"/>
          </a:xfrm>
        </p:grpSpPr>
        <p:grpSp>
          <p:nvGrpSpPr>
            <p:cNvPr id="137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86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7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8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9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0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1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2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8" name="Group 181"/>
            <p:cNvGrpSpPr>
              <a:grpSpLocks/>
            </p:cNvGrpSpPr>
            <p:nvPr/>
          </p:nvGrpSpPr>
          <p:grpSpPr bwMode="auto">
            <a:xfrm flipH="1">
              <a:off x="1660" y="2378"/>
              <a:ext cx="659" cy="397"/>
              <a:chOff x="862" y="3147"/>
              <a:chExt cx="875" cy="526"/>
            </a:xfrm>
          </p:grpSpPr>
          <p:sp>
            <p:nvSpPr>
              <p:cNvPr id="180" name="Freeform 182"/>
              <p:cNvSpPr>
                <a:spLocks/>
              </p:cNvSpPr>
              <p:nvPr/>
            </p:nvSpPr>
            <p:spPr bwMode="auto">
              <a:xfrm>
                <a:off x="862" y="3169"/>
                <a:ext cx="351" cy="50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1" name="Freeform 183"/>
              <p:cNvSpPr>
                <a:spLocks/>
              </p:cNvSpPr>
              <p:nvPr/>
            </p:nvSpPr>
            <p:spPr bwMode="auto">
              <a:xfrm>
                <a:off x="885" y="3147"/>
                <a:ext cx="351" cy="50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2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3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4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5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9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56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8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1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2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3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4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5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6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7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8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9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0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1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2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3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4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5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6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7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8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0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141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54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5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42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3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7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0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1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3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3" name="Group 172"/>
          <p:cNvGrpSpPr>
            <a:grpSpLocks/>
          </p:cNvGrpSpPr>
          <p:nvPr/>
        </p:nvGrpSpPr>
        <p:grpSpPr bwMode="auto">
          <a:xfrm flipH="1">
            <a:off x="7740556" y="5330966"/>
            <a:ext cx="773620" cy="801227"/>
            <a:chOff x="1460" y="1679"/>
            <a:chExt cx="973" cy="1096"/>
          </a:xfrm>
        </p:grpSpPr>
        <p:grpSp>
          <p:nvGrpSpPr>
            <p:cNvPr id="81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30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1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2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3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4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2" name="Group 181"/>
            <p:cNvGrpSpPr>
              <a:grpSpLocks/>
            </p:cNvGrpSpPr>
            <p:nvPr/>
          </p:nvGrpSpPr>
          <p:grpSpPr bwMode="auto">
            <a:xfrm flipH="1">
              <a:off x="1659" y="2378"/>
              <a:ext cx="627" cy="397"/>
              <a:chOff x="905" y="3147"/>
              <a:chExt cx="832" cy="526"/>
            </a:xfrm>
          </p:grpSpPr>
          <p:sp>
            <p:nvSpPr>
              <p:cNvPr id="124" name="Freeform 182"/>
              <p:cNvSpPr>
                <a:spLocks/>
              </p:cNvSpPr>
              <p:nvPr/>
            </p:nvSpPr>
            <p:spPr bwMode="auto">
              <a:xfrm>
                <a:off x="905" y="3169"/>
                <a:ext cx="308" cy="50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5" name="Freeform 183"/>
              <p:cNvSpPr>
                <a:spLocks/>
              </p:cNvSpPr>
              <p:nvPr/>
            </p:nvSpPr>
            <p:spPr bwMode="auto">
              <a:xfrm>
                <a:off x="933" y="3147"/>
                <a:ext cx="308" cy="50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7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8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9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3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00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4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5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6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8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0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1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2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4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5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6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7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8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1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3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4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85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98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9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86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2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3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4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5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6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4" name="Group 172"/>
          <p:cNvGrpSpPr>
            <a:grpSpLocks/>
          </p:cNvGrpSpPr>
          <p:nvPr/>
        </p:nvGrpSpPr>
        <p:grpSpPr bwMode="auto">
          <a:xfrm>
            <a:off x="959540" y="3501502"/>
            <a:ext cx="680344" cy="801227"/>
            <a:chOff x="1460" y="1679"/>
            <a:chExt cx="973" cy="1096"/>
          </a:xfrm>
        </p:grpSpPr>
        <p:grpSp>
          <p:nvGrpSpPr>
            <p:cNvPr id="25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74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" name="Group 181"/>
            <p:cNvGrpSpPr>
              <a:grpSpLocks/>
            </p:cNvGrpSpPr>
            <p:nvPr/>
          </p:nvGrpSpPr>
          <p:grpSpPr bwMode="auto">
            <a:xfrm flipH="1">
              <a:off x="1660" y="2378"/>
              <a:ext cx="659" cy="397"/>
              <a:chOff x="862" y="3147"/>
              <a:chExt cx="875" cy="526"/>
            </a:xfrm>
          </p:grpSpPr>
          <p:sp>
            <p:nvSpPr>
              <p:cNvPr id="68" name="Freeform 182"/>
              <p:cNvSpPr>
                <a:spLocks/>
              </p:cNvSpPr>
              <p:nvPr/>
            </p:nvSpPr>
            <p:spPr bwMode="auto">
              <a:xfrm>
                <a:off x="862" y="3169"/>
                <a:ext cx="351" cy="504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9" name="Freeform 183"/>
              <p:cNvSpPr>
                <a:spLocks/>
              </p:cNvSpPr>
              <p:nvPr/>
            </p:nvSpPr>
            <p:spPr bwMode="auto">
              <a:xfrm>
                <a:off x="885" y="3147"/>
                <a:ext cx="351" cy="504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7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4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8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9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42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425" name="TextBox 424"/>
          <p:cNvSpPr txBox="1"/>
          <p:nvPr/>
        </p:nvSpPr>
        <p:spPr>
          <a:xfrm>
            <a:off x="1290715" y="3989726"/>
            <a:ext cx="771365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Sniffer</a:t>
            </a:r>
            <a:endParaRPr lang="ko-KR" altLang="en-US" sz="1504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CFC1E9-A736-43EA-C283-DC7E4FB0B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520" y="3452775"/>
            <a:ext cx="262399" cy="262399"/>
          </a:xfrm>
          <a:prstGeom prst="rect">
            <a:avLst/>
          </a:prstGeom>
        </p:spPr>
      </p:pic>
      <p:sp>
        <p:nvSpPr>
          <p:cNvPr id="426" name="슬라이드 번호 개체 틀 425"/>
          <p:cNvSpPr>
            <a:spLocks noGrp="1"/>
          </p:cNvSpPr>
          <p:nvPr>
            <p:ph type="sldNum" sz="quarter" idx="12"/>
          </p:nvPr>
        </p:nvSpPr>
        <p:spPr>
          <a:xfrm>
            <a:off x="6812551" y="6374899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97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151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포트 </a:t>
            </a: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미러링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  <p:grpSp>
        <p:nvGrpSpPr>
          <p:cNvPr id="4" name="그룹 436"/>
          <p:cNvGrpSpPr/>
          <p:nvPr/>
        </p:nvGrpSpPr>
        <p:grpSpPr>
          <a:xfrm>
            <a:off x="1069639" y="2546596"/>
            <a:ext cx="7288056" cy="2523603"/>
            <a:chOff x="739674" y="3267026"/>
            <a:chExt cx="7732235" cy="2531779"/>
          </a:xfrm>
        </p:grpSpPr>
        <p:cxnSp>
          <p:nvCxnSpPr>
            <p:cNvPr id="5" name="직선 연결선 4"/>
            <p:cNvCxnSpPr/>
            <p:nvPr/>
          </p:nvCxnSpPr>
          <p:spPr>
            <a:xfrm flipH="1" flipV="1">
              <a:off x="1268276" y="3702947"/>
              <a:ext cx="1206554" cy="153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H="1" flipV="1">
              <a:off x="3489217" y="3805855"/>
              <a:ext cx="475104" cy="1459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602585" y="3536777"/>
              <a:ext cx="3463067" cy="9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946884" y="3779535"/>
              <a:ext cx="9673" cy="15434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136242" y="3752532"/>
              <a:ext cx="332638" cy="1418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2378983" y="3366533"/>
              <a:ext cx="1368687" cy="475115"/>
              <a:chOff x="3498" y="3226"/>
              <a:chExt cx="1123" cy="500"/>
            </a:xfrm>
          </p:grpSpPr>
          <p:sp>
            <p:nvSpPr>
              <p:cNvPr id="418" name="AutoShape 26"/>
              <p:cNvSpPr>
                <a:spLocks noChangeArrowheads="1"/>
              </p:cNvSpPr>
              <p:nvPr/>
            </p:nvSpPr>
            <p:spPr bwMode="auto">
              <a:xfrm>
                <a:off x="3500" y="3226"/>
                <a:ext cx="1121" cy="5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9" name="Freeform 27"/>
              <p:cNvSpPr>
                <a:spLocks/>
              </p:cNvSpPr>
              <p:nvPr/>
            </p:nvSpPr>
            <p:spPr bwMode="auto">
              <a:xfrm>
                <a:off x="3498" y="3226"/>
                <a:ext cx="1122" cy="281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6" y="3538"/>
                <a:ext cx="752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008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ea typeface="Tahoma"/>
                    <a:cs typeface="Tahoma"/>
                  </a:rPr>
                  <a:t>SWITCH</a:t>
                </a:r>
                <a:endParaRPr lang="ko-KR" altLang="en-US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421" name="Freeform 29"/>
              <p:cNvSpPr>
                <a:spLocks/>
              </p:cNvSpPr>
              <p:nvPr/>
            </p:nvSpPr>
            <p:spPr bwMode="auto">
              <a:xfrm>
                <a:off x="3601" y="3233"/>
                <a:ext cx="921" cy="242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" name="Group 172"/>
            <p:cNvGrpSpPr>
              <a:grpSpLocks/>
            </p:cNvGrpSpPr>
            <p:nvPr/>
          </p:nvGrpSpPr>
          <p:grpSpPr bwMode="auto">
            <a:xfrm>
              <a:off x="1728960" y="5020646"/>
              <a:ext cx="696338" cy="770546"/>
              <a:chOff x="1460" y="1679"/>
              <a:chExt cx="973" cy="1102"/>
            </a:xfrm>
          </p:grpSpPr>
          <p:grpSp>
            <p:nvGrpSpPr>
              <p:cNvPr id="362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411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2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3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4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5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6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7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3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69" cy="414"/>
                <a:chOff x="849" y="3135"/>
                <a:chExt cx="888" cy="549"/>
              </a:xfrm>
            </p:grpSpPr>
            <p:sp>
              <p:nvSpPr>
                <p:cNvPr id="405" name="Freeform 182"/>
                <p:cNvSpPr>
                  <a:spLocks/>
                </p:cNvSpPr>
                <p:nvPr/>
              </p:nvSpPr>
              <p:spPr bwMode="auto">
                <a:xfrm>
                  <a:off x="849" y="3156"/>
                  <a:ext cx="364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6" name="Freeform 183"/>
                <p:cNvSpPr>
                  <a:spLocks/>
                </p:cNvSpPr>
                <p:nvPr/>
              </p:nvSpPr>
              <p:spPr bwMode="auto">
                <a:xfrm>
                  <a:off x="872" y="3135"/>
                  <a:ext cx="364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7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8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9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0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4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81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2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3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4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5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7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8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9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0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1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3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4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5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6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7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8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9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0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1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2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3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4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65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66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79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80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67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8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9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0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1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2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3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4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5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6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7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8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2" name="Group 172"/>
            <p:cNvGrpSpPr>
              <a:grpSpLocks/>
            </p:cNvGrpSpPr>
            <p:nvPr/>
          </p:nvGrpSpPr>
          <p:grpSpPr bwMode="auto">
            <a:xfrm>
              <a:off x="2680018" y="5026950"/>
              <a:ext cx="696338" cy="770546"/>
              <a:chOff x="1460" y="1679"/>
              <a:chExt cx="973" cy="1102"/>
            </a:xfrm>
          </p:grpSpPr>
          <p:grpSp>
            <p:nvGrpSpPr>
              <p:cNvPr id="306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355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6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7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8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9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0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1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7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69" cy="414"/>
                <a:chOff x="849" y="3135"/>
                <a:chExt cx="888" cy="549"/>
              </a:xfrm>
            </p:grpSpPr>
            <p:sp>
              <p:nvSpPr>
                <p:cNvPr id="349" name="Freeform 182"/>
                <p:cNvSpPr>
                  <a:spLocks/>
                </p:cNvSpPr>
                <p:nvPr/>
              </p:nvSpPr>
              <p:spPr bwMode="auto">
                <a:xfrm>
                  <a:off x="849" y="3156"/>
                  <a:ext cx="364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0" name="Freeform 183"/>
                <p:cNvSpPr>
                  <a:spLocks/>
                </p:cNvSpPr>
                <p:nvPr/>
              </p:nvSpPr>
              <p:spPr bwMode="auto">
                <a:xfrm>
                  <a:off x="872" y="3135"/>
                  <a:ext cx="364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1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2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3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4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8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25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6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7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8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9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0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1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2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3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4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5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6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7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8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9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0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1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2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3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4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5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6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7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8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9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10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23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24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11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2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3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4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5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6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7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8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9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0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1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2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3" name="Group 172"/>
            <p:cNvGrpSpPr>
              <a:grpSpLocks/>
            </p:cNvGrpSpPr>
            <p:nvPr/>
          </p:nvGrpSpPr>
          <p:grpSpPr bwMode="auto">
            <a:xfrm flipH="1">
              <a:off x="3523949" y="5028259"/>
              <a:ext cx="791807" cy="770546"/>
              <a:chOff x="1460" y="1679"/>
              <a:chExt cx="973" cy="1102"/>
            </a:xfrm>
          </p:grpSpPr>
          <p:grpSp>
            <p:nvGrpSpPr>
              <p:cNvPr id="250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299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0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1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2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3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4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5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1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27" cy="414"/>
                <a:chOff x="905" y="3135"/>
                <a:chExt cx="832" cy="549"/>
              </a:xfrm>
            </p:grpSpPr>
            <p:sp>
              <p:nvSpPr>
                <p:cNvPr id="293" name="Freeform 182"/>
                <p:cNvSpPr>
                  <a:spLocks/>
                </p:cNvSpPr>
                <p:nvPr/>
              </p:nvSpPr>
              <p:spPr bwMode="auto">
                <a:xfrm>
                  <a:off x="905" y="3156"/>
                  <a:ext cx="320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4" name="Freeform 183"/>
                <p:cNvSpPr>
                  <a:spLocks/>
                </p:cNvSpPr>
                <p:nvPr/>
              </p:nvSpPr>
              <p:spPr bwMode="auto">
                <a:xfrm>
                  <a:off x="933" y="3135"/>
                  <a:ext cx="320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5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6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7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8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2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269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0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1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2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5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7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8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9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0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1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2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3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4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5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6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7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8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9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0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1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2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3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254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267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68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55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6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7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8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9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0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1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2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3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4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5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6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cxnSp>
          <p:nvCxnSpPr>
            <p:cNvPr id="14" name="직선 연결선 13"/>
            <p:cNvCxnSpPr/>
            <p:nvPr/>
          </p:nvCxnSpPr>
          <p:spPr>
            <a:xfrm flipH="1" flipV="1">
              <a:off x="7645370" y="3794452"/>
              <a:ext cx="475104" cy="14591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7103037" y="3768132"/>
              <a:ext cx="9673" cy="15434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6292395" y="3741129"/>
              <a:ext cx="332638" cy="1418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25"/>
            <p:cNvGrpSpPr>
              <a:grpSpLocks/>
            </p:cNvGrpSpPr>
            <p:nvPr/>
          </p:nvGrpSpPr>
          <p:grpSpPr bwMode="auto">
            <a:xfrm>
              <a:off x="6535136" y="3355130"/>
              <a:ext cx="1368687" cy="475115"/>
              <a:chOff x="3498" y="3226"/>
              <a:chExt cx="1123" cy="500"/>
            </a:xfrm>
          </p:grpSpPr>
          <p:sp>
            <p:nvSpPr>
              <p:cNvPr id="246" name="AutoShape 26"/>
              <p:cNvSpPr>
                <a:spLocks noChangeArrowheads="1"/>
              </p:cNvSpPr>
              <p:nvPr/>
            </p:nvSpPr>
            <p:spPr bwMode="auto">
              <a:xfrm>
                <a:off x="3500" y="3226"/>
                <a:ext cx="1121" cy="5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7" name="Freeform 27"/>
              <p:cNvSpPr>
                <a:spLocks/>
              </p:cNvSpPr>
              <p:nvPr/>
            </p:nvSpPr>
            <p:spPr bwMode="auto">
              <a:xfrm>
                <a:off x="3498" y="3226"/>
                <a:ext cx="1122" cy="281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8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6" y="3538"/>
                <a:ext cx="752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008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249" name="Freeform 29"/>
              <p:cNvSpPr>
                <a:spLocks/>
              </p:cNvSpPr>
              <p:nvPr/>
            </p:nvSpPr>
            <p:spPr bwMode="auto">
              <a:xfrm>
                <a:off x="3601" y="3233"/>
                <a:ext cx="921" cy="242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8" name="Group 172"/>
            <p:cNvGrpSpPr>
              <a:grpSpLocks/>
            </p:cNvGrpSpPr>
            <p:nvPr/>
          </p:nvGrpSpPr>
          <p:grpSpPr bwMode="auto">
            <a:xfrm>
              <a:off x="5885113" y="5009243"/>
              <a:ext cx="696338" cy="770546"/>
              <a:chOff x="1460" y="1679"/>
              <a:chExt cx="973" cy="1102"/>
            </a:xfrm>
          </p:grpSpPr>
          <p:grpSp>
            <p:nvGrpSpPr>
              <p:cNvPr id="190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239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0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1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2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3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4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5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1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69" cy="414"/>
                <a:chOff x="849" y="3135"/>
                <a:chExt cx="888" cy="549"/>
              </a:xfrm>
            </p:grpSpPr>
            <p:sp>
              <p:nvSpPr>
                <p:cNvPr id="233" name="Freeform 182"/>
                <p:cNvSpPr>
                  <a:spLocks/>
                </p:cNvSpPr>
                <p:nvPr/>
              </p:nvSpPr>
              <p:spPr bwMode="auto">
                <a:xfrm>
                  <a:off x="849" y="3156"/>
                  <a:ext cx="364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4" name="Freeform 183"/>
                <p:cNvSpPr>
                  <a:spLocks/>
                </p:cNvSpPr>
                <p:nvPr/>
              </p:nvSpPr>
              <p:spPr bwMode="auto">
                <a:xfrm>
                  <a:off x="872" y="3135"/>
                  <a:ext cx="364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5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6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7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8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2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209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0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2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3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4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5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6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7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8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5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6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7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8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9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0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1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2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93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194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207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08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95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6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7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8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9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0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1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2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3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4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5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6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9" name="Group 172"/>
            <p:cNvGrpSpPr>
              <a:grpSpLocks/>
            </p:cNvGrpSpPr>
            <p:nvPr/>
          </p:nvGrpSpPr>
          <p:grpSpPr bwMode="auto">
            <a:xfrm>
              <a:off x="6836171" y="5015547"/>
              <a:ext cx="696338" cy="770546"/>
              <a:chOff x="1460" y="1679"/>
              <a:chExt cx="973" cy="1102"/>
            </a:xfrm>
          </p:grpSpPr>
          <p:grpSp>
            <p:nvGrpSpPr>
              <p:cNvPr id="134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183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5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6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5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69" cy="414"/>
                <a:chOff x="849" y="3135"/>
                <a:chExt cx="888" cy="549"/>
              </a:xfrm>
            </p:grpSpPr>
            <p:sp>
              <p:nvSpPr>
                <p:cNvPr id="177" name="Freeform 182"/>
                <p:cNvSpPr>
                  <a:spLocks/>
                </p:cNvSpPr>
                <p:nvPr/>
              </p:nvSpPr>
              <p:spPr bwMode="auto">
                <a:xfrm>
                  <a:off x="849" y="3156"/>
                  <a:ext cx="364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8" name="Freeform 183"/>
                <p:cNvSpPr>
                  <a:spLocks/>
                </p:cNvSpPr>
                <p:nvPr/>
              </p:nvSpPr>
              <p:spPr bwMode="auto">
                <a:xfrm>
                  <a:off x="872" y="3135"/>
                  <a:ext cx="364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9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2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6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153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4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5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8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9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0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4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9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0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1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4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7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138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151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52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39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0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1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2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4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5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6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9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0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20" name="Group 172"/>
            <p:cNvGrpSpPr>
              <a:grpSpLocks/>
            </p:cNvGrpSpPr>
            <p:nvPr/>
          </p:nvGrpSpPr>
          <p:grpSpPr bwMode="auto">
            <a:xfrm flipH="1">
              <a:off x="7680102" y="5016856"/>
              <a:ext cx="791807" cy="770546"/>
              <a:chOff x="1460" y="1679"/>
              <a:chExt cx="973" cy="1102"/>
            </a:xfrm>
          </p:grpSpPr>
          <p:grpSp>
            <p:nvGrpSpPr>
              <p:cNvPr id="78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127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9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0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1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3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79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27" cy="414"/>
                <a:chOff x="905" y="3135"/>
                <a:chExt cx="832" cy="549"/>
              </a:xfrm>
            </p:grpSpPr>
            <p:sp>
              <p:nvSpPr>
                <p:cNvPr id="121" name="Freeform 182"/>
                <p:cNvSpPr>
                  <a:spLocks/>
                </p:cNvSpPr>
                <p:nvPr/>
              </p:nvSpPr>
              <p:spPr bwMode="auto">
                <a:xfrm>
                  <a:off x="905" y="3156"/>
                  <a:ext cx="320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Freeform 183"/>
                <p:cNvSpPr>
                  <a:spLocks/>
                </p:cNvSpPr>
                <p:nvPr/>
              </p:nvSpPr>
              <p:spPr bwMode="auto">
                <a:xfrm>
                  <a:off x="933" y="3135"/>
                  <a:ext cx="320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3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4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5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0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97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8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9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1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3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4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5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8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9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0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1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2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4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5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6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8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9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0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1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82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95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96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83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4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5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6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7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8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9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0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1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2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3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21" name="Group 172"/>
            <p:cNvGrpSpPr>
              <a:grpSpLocks/>
            </p:cNvGrpSpPr>
            <p:nvPr/>
          </p:nvGrpSpPr>
          <p:grpSpPr bwMode="auto">
            <a:xfrm>
              <a:off x="739674" y="3267026"/>
              <a:ext cx="696338" cy="770546"/>
              <a:chOff x="1460" y="1679"/>
              <a:chExt cx="973" cy="1102"/>
            </a:xfrm>
          </p:grpSpPr>
          <p:grpSp>
            <p:nvGrpSpPr>
              <p:cNvPr id="22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71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2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3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4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5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6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7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" name="Group 181"/>
              <p:cNvGrpSpPr>
                <a:grpSpLocks/>
              </p:cNvGrpSpPr>
              <p:nvPr/>
            </p:nvGrpSpPr>
            <p:grpSpPr bwMode="auto">
              <a:xfrm flipH="1">
                <a:off x="1659" y="2367"/>
                <a:ext cx="669" cy="414"/>
                <a:chOff x="849" y="3135"/>
                <a:chExt cx="888" cy="549"/>
              </a:xfrm>
            </p:grpSpPr>
            <p:sp>
              <p:nvSpPr>
                <p:cNvPr id="65" name="Freeform 182"/>
                <p:cNvSpPr>
                  <a:spLocks/>
                </p:cNvSpPr>
                <p:nvPr/>
              </p:nvSpPr>
              <p:spPr bwMode="auto">
                <a:xfrm>
                  <a:off x="849" y="3156"/>
                  <a:ext cx="364" cy="528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6" name="Freeform 183"/>
                <p:cNvSpPr>
                  <a:spLocks/>
                </p:cNvSpPr>
                <p:nvPr/>
              </p:nvSpPr>
              <p:spPr bwMode="auto">
                <a:xfrm>
                  <a:off x="872" y="3135"/>
                  <a:ext cx="364" cy="529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2920" bIns="22920" anchor="ctr">
                  <a:spAutoFit/>
                </a:bodyPr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7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8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0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4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41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7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8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4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26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9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0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latinLnBrk="0">
                      <a:defRPr/>
                    </a:pPr>
                    <a:endParaRPr lang="ko-KR" altLang="en-US" sz="1504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7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lang="ko-KR" altLang="en-US" sz="1504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422" name="직사각형 421"/>
          <p:cNvSpPr/>
          <p:nvPr/>
        </p:nvSpPr>
        <p:spPr>
          <a:xfrm>
            <a:off x="868053" y="2463251"/>
            <a:ext cx="1782867" cy="23064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841351" y="2145758"/>
            <a:ext cx="15842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Visibility window</a:t>
            </a:r>
            <a:endParaRPr lang="ko-KR" altLang="en-US" sz="1337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962443" y="3108390"/>
            <a:ext cx="771365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Sniffer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1215062" y="4263141"/>
            <a:ext cx="742960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728481" y="6259821"/>
            <a:ext cx="2057400" cy="353084"/>
          </a:xfrm>
          <a:prstGeom prst="rect">
            <a:avLst/>
          </a:prstGeom>
        </p:spPr>
        <p:txBody>
          <a:bodyPr/>
          <a:lstStyle/>
          <a:p>
            <a:pPr algn="r"/>
            <a:fld id="{5AE1AC92-EAE1-4E34-95A8-13C242A10183}" type="slidenum"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31</a:t>
            </a:fld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6" name="그림 425">
            <a:extLst>
              <a:ext uri="{FF2B5EF4-FFF2-40B4-BE49-F238E27FC236}">
                <a16:creationId xmlns:a16="http://schemas.microsoft.com/office/drawing/2014/main" id="{E1C658D5-F7E8-1D8B-52F7-656287379D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208" y="2518472"/>
            <a:ext cx="262399" cy="2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9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22EA7-80FE-42C8-BCF2-09639A4FECEC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84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7" y="1569027"/>
            <a:ext cx="8494567" cy="4530436"/>
          </a:xfrm>
          <a:prstGeom prst="rect">
            <a:avLst/>
          </a:prstGeom>
        </p:spPr>
      </p:pic>
      <p:sp>
        <p:nvSpPr>
          <p:cNvPr id="850" name="직사각형 849"/>
          <p:cNvSpPr/>
          <p:nvPr/>
        </p:nvSpPr>
        <p:spPr>
          <a:xfrm>
            <a:off x="384767" y="605043"/>
            <a:ext cx="461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⦁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Switched Port Analyzer (SPAN) </a:t>
            </a:r>
          </a:p>
        </p:txBody>
      </p:sp>
    </p:spTree>
    <p:extLst>
      <p:ext uri="{BB962C8B-B14F-4D97-AF65-F5344CB8AC3E}">
        <p14:creationId xmlns:p14="http://schemas.microsoft.com/office/powerpoint/2010/main" val="133183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5158" y="366053"/>
            <a:ext cx="576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⦁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Switched Port Analyzer (RSPAN) 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" y="1307428"/>
            <a:ext cx="8530566" cy="48800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2633" y="3239434"/>
            <a:ext cx="508000" cy="50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96" y="2986803"/>
            <a:ext cx="914113" cy="2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6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027" y="158993"/>
            <a:ext cx="7886700" cy="1325563"/>
          </a:xfrm>
        </p:spPr>
        <p:txBody>
          <a:bodyPr>
            <a:normAutofit/>
          </a:bodyPr>
          <a:lstStyle/>
          <a:p>
            <a:pPr marL="506413" indent="-233363"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허빙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아웃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hubbing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out)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1341739" y="3177830"/>
            <a:ext cx="1238980" cy="14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3940024" y="3223193"/>
            <a:ext cx="170216" cy="1480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352078" y="2992885"/>
            <a:ext cx="4942840" cy="31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3065459" y="3289229"/>
            <a:ext cx="438343" cy="1471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120581" y="3323651"/>
            <a:ext cx="22450" cy="1288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72"/>
          <p:cNvGrpSpPr>
            <a:grpSpLocks/>
          </p:cNvGrpSpPr>
          <p:nvPr/>
        </p:nvGrpSpPr>
        <p:grpSpPr bwMode="auto">
          <a:xfrm>
            <a:off x="1814804" y="4465169"/>
            <a:ext cx="715052" cy="755525"/>
            <a:chOff x="1460" y="1679"/>
            <a:chExt cx="973" cy="1106"/>
          </a:xfrm>
        </p:grpSpPr>
        <p:grpSp>
          <p:nvGrpSpPr>
            <p:cNvPr id="375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424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5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6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7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8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0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6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418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9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7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9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8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79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92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8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0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Group 172"/>
          <p:cNvGrpSpPr>
            <a:grpSpLocks/>
          </p:cNvGrpSpPr>
          <p:nvPr/>
        </p:nvGrpSpPr>
        <p:grpSpPr bwMode="auto">
          <a:xfrm>
            <a:off x="2791421" y="4471327"/>
            <a:ext cx="715052" cy="755525"/>
            <a:chOff x="1460" y="1679"/>
            <a:chExt cx="973" cy="1106"/>
          </a:xfrm>
        </p:grpSpPr>
        <p:grpSp>
          <p:nvGrpSpPr>
            <p:cNvPr id="31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68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9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0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1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2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3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4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0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362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3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4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5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6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7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38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9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0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1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2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3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4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5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6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7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8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9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0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1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2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3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4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5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6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7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8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9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0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1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2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36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7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24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5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6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7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8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9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0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1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2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3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4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5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2" name="Group 172"/>
          <p:cNvGrpSpPr>
            <a:grpSpLocks/>
          </p:cNvGrpSpPr>
          <p:nvPr/>
        </p:nvGrpSpPr>
        <p:grpSpPr bwMode="auto">
          <a:xfrm flipH="1">
            <a:off x="3658033" y="4472606"/>
            <a:ext cx="813087" cy="755525"/>
            <a:chOff x="1460" y="1679"/>
            <a:chExt cx="973" cy="1106"/>
          </a:xfrm>
        </p:grpSpPr>
        <p:grpSp>
          <p:nvGrpSpPr>
            <p:cNvPr id="263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12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3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4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5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6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8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4" name="Group 181"/>
            <p:cNvGrpSpPr>
              <a:grpSpLocks/>
            </p:cNvGrpSpPr>
            <p:nvPr/>
          </p:nvGrpSpPr>
          <p:grpSpPr bwMode="auto">
            <a:xfrm flipH="1">
              <a:off x="1659" y="2362"/>
              <a:ext cx="627" cy="423"/>
              <a:chOff x="905" y="3129"/>
              <a:chExt cx="832" cy="561"/>
            </a:xfrm>
          </p:grpSpPr>
          <p:sp>
            <p:nvSpPr>
              <p:cNvPr id="306" name="Freeform 182"/>
              <p:cNvSpPr>
                <a:spLocks/>
              </p:cNvSpPr>
              <p:nvPr/>
            </p:nvSpPr>
            <p:spPr bwMode="auto">
              <a:xfrm>
                <a:off x="905" y="3151"/>
                <a:ext cx="293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7" name="Freeform 183"/>
              <p:cNvSpPr>
                <a:spLocks/>
              </p:cNvSpPr>
              <p:nvPr/>
            </p:nvSpPr>
            <p:spPr bwMode="auto">
              <a:xfrm>
                <a:off x="933" y="3129"/>
                <a:ext cx="293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8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9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0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5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28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6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67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280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1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8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9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0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1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2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3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4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5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7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9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cxnSp>
        <p:nvCxnSpPr>
          <p:cNvPr id="13" name="직선 연결선 12"/>
          <p:cNvCxnSpPr/>
          <p:nvPr/>
        </p:nvCxnSpPr>
        <p:spPr>
          <a:xfrm flipH="1" flipV="1">
            <a:off x="7890216" y="3267227"/>
            <a:ext cx="487872" cy="1425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333308" y="3241513"/>
            <a:ext cx="9933" cy="1507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500880" y="3215132"/>
            <a:ext cx="341578" cy="13856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5"/>
          <p:cNvGrpSpPr>
            <a:grpSpLocks/>
          </p:cNvGrpSpPr>
          <p:nvPr/>
        </p:nvGrpSpPr>
        <p:grpSpPr bwMode="auto">
          <a:xfrm>
            <a:off x="6750145" y="2838027"/>
            <a:ext cx="1405470" cy="464168"/>
            <a:chOff x="3498" y="3226"/>
            <a:chExt cx="1123" cy="500"/>
          </a:xfrm>
        </p:grpSpPr>
        <p:sp>
          <p:nvSpPr>
            <p:cNvPr id="259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0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262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Group 172"/>
          <p:cNvGrpSpPr>
            <a:grpSpLocks/>
          </p:cNvGrpSpPr>
          <p:nvPr/>
        </p:nvGrpSpPr>
        <p:grpSpPr bwMode="auto">
          <a:xfrm>
            <a:off x="6082652" y="4454028"/>
            <a:ext cx="715052" cy="755525"/>
            <a:chOff x="1460" y="1679"/>
            <a:chExt cx="973" cy="1106"/>
          </a:xfrm>
        </p:grpSpPr>
        <p:grpSp>
          <p:nvGrpSpPr>
            <p:cNvPr id="203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252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3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4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5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6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8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04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246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7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8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9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0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05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22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06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07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220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08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9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0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1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2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6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7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9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8" name="Group 172"/>
          <p:cNvGrpSpPr>
            <a:grpSpLocks/>
          </p:cNvGrpSpPr>
          <p:nvPr/>
        </p:nvGrpSpPr>
        <p:grpSpPr bwMode="auto">
          <a:xfrm>
            <a:off x="7059270" y="4460187"/>
            <a:ext cx="715052" cy="755525"/>
            <a:chOff x="1460" y="1679"/>
            <a:chExt cx="973" cy="1106"/>
          </a:xfrm>
        </p:grpSpPr>
        <p:grpSp>
          <p:nvGrpSpPr>
            <p:cNvPr id="147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96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7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8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9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0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1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2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8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190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1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2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3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4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5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9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66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7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8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9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0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1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2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3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4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5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6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7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8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0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1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2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3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4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5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6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7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8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9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50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151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64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52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3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4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5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6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8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1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2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3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9" name="Group 172"/>
          <p:cNvGrpSpPr>
            <a:grpSpLocks/>
          </p:cNvGrpSpPr>
          <p:nvPr/>
        </p:nvGrpSpPr>
        <p:grpSpPr bwMode="auto">
          <a:xfrm flipH="1">
            <a:off x="7925881" y="4461466"/>
            <a:ext cx="813087" cy="755525"/>
            <a:chOff x="1460" y="1679"/>
            <a:chExt cx="973" cy="1106"/>
          </a:xfrm>
        </p:grpSpPr>
        <p:grpSp>
          <p:nvGrpSpPr>
            <p:cNvPr id="91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140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1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2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3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2" name="Group 181"/>
            <p:cNvGrpSpPr>
              <a:grpSpLocks/>
            </p:cNvGrpSpPr>
            <p:nvPr/>
          </p:nvGrpSpPr>
          <p:grpSpPr bwMode="auto">
            <a:xfrm flipH="1">
              <a:off x="1659" y="2362"/>
              <a:ext cx="627" cy="423"/>
              <a:chOff x="905" y="3129"/>
              <a:chExt cx="832" cy="561"/>
            </a:xfrm>
          </p:grpSpPr>
          <p:sp>
            <p:nvSpPr>
              <p:cNvPr id="134" name="Freeform 182"/>
              <p:cNvSpPr>
                <a:spLocks/>
              </p:cNvSpPr>
              <p:nvPr/>
            </p:nvSpPr>
            <p:spPr bwMode="auto">
              <a:xfrm>
                <a:off x="905" y="3151"/>
                <a:ext cx="293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Freeform 183"/>
              <p:cNvSpPr>
                <a:spLocks/>
              </p:cNvSpPr>
              <p:nvPr/>
            </p:nvSpPr>
            <p:spPr bwMode="auto">
              <a:xfrm>
                <a:off x="933" y="3129"/>
                <a:ext cx="293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8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3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110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1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2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4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5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6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7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8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1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3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5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7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8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9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0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1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2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3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4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95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108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9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96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9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0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4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5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6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0" name="Group 172"/>
          <p:cNvGrpSpPr>
            <a:grpSpLocks/>
          </p:cNvGrpSpPr>
          <p:nvPr/>
        </p:nvGrpSpPr>
        <p:grpSpPr bwMode="auto">
          <a:xfrm>
            <a:off x="798931" y="2751953"/>
            <a:ext cx="715052" cy="755525"/>
            <a:chOff x="1460" y="1679"/>
            <a:chExt cx="973" cy="1106"/>
          </a:xfrm>
        </p:grpSpPr>
        <p:grpSp>
          <p:nvGrpSpPr>
            <p:cNvPr id="35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84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6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78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5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8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9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52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1" name="직사각형 20"/>
          <p:cNvSpPr/>
          <p:nvPr/>
        </p:nvSpPr>
        <p:spPr>
          <a:xfrm>
            <a:off x="437849" y="2639518"/>
            <a:ext cx="2191216" cy="26969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5032" y="2268273"/>
            <a:ext cx="194704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Visibility window</a:t>
            </a:r>
            <a:endParaRPr lang="ko-KR" altLang="en-US" sz="1337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60" y="3393877"/>
            <a:ext cx="771365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Sniffer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1801525" y="2880410"/>
            <a:ext cx="1048198" cy="500661"/>
            <a:chOff x="3498" y="3226"/>
            <a:chExt cx="1123" cy="500"/>
          </a:xfrm>
        </p:grpSpPr>
        <p:sp>
          <p:nvSpPr>
            <p:cNvPr id="31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ea typeface="Tahoma"/>
                  <a:cs typeface="Tahoma"/>
                </a:rPr>
                <a:t>HUB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140870" y="2851998"/>
            <a:ext cx="1405470" cy="464168"/>
            <a:chOff x="3498" y="3226"/>
            <a:chExt cx="1123" cy="500"/>
          </a:xfrm>
        </p:grpSpPr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65716" y="4836255"/>
            <a:ext cx="742960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728481" y="6259821"/>
            <a:ext cx="2057400" cy="353084"/>
          </a:xfrm>
          <a:prstGeom prst="rect">
            <a:avLst/>
          </a:prstGeom>
        </p:spPr>
        <p:txBody>
          <a:bodyPr/>
          <a:lstStyle/>
          <a:p>
            <a:fld id="{5AE1AC92-EAE1-4E34-95A8-13C242A10183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6BEF4-6417-1AC4-DCFE-F4B1BB766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157" y="2727296"/>
            <a:ext cx="262399" cy="2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4365" y="338198"/>
            <a:ext cx="7886700" cy="906554"/>
          </a:xfrm>
        </p:spPr>
        <p:txBody>
          <a:bodyPr>
            <a:normAutofit/>
          </a:bodyPr>
          <a:lstStyle/>
          <a:p>
            <a:pPr marL="506413" indent="-233363"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탭 사용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(tapping)</a:t>
            </a:r>
          </a:p>
        </p:txBody>
      </p:sp>
      <p:sp>
        <p:nvSpPr>
          <p:cNvPr id="255" name="슬라이드 번호 개체 틀 254"/>
          <p:cNvSpPr>
            <a:spLocks noGrp="1"/>
          </p:cNvSpPr>
          <p:nvPr>
            <p:ph type="sldNum" sz="quarter" idx="4294967295"/>
          </p:nvPr>
        </p:nvSpPr>
        <p:spPr>
          <a:xfrm>
            <a:off x="6728481" y="6259821"/>
            <a:ext cx="2057400" cy="353084"/>
          </a:xfrm>
          <a:prstGeom prst="rect">
            <a:avLst/>
          </a:prstGeom>
        </p:spPr>
        <p:txBody>
          <a:bodyPr/>
          <a:lstStyle/>
          <a:p>
            <a:fld id="{5AE1AC92-EAE1-4E34-95A8-13C242A10183}" type="slidenum">
              <a:rPr lang="ko-KR" altLang="en-US" smtClean="0"/>
              <a:pPr/>
              <a:t>35</a:t>
            </a:fld>
            <a:endParaRPr lang="ko-KR" altLang="en-US"/>
          </a:p>
        </p:txBody>
      </p:sp>
      <p:cxnSp>
        <p:nvCxnSpPr>
          <p:cNvPr id="256" name="직선 연결선 255"/>
          <p:cNvCxnSpPr/>
          <p:nvPr/>
        </p:nvCxnSpPr>
        <p:spPr>
          <a:xfrm flipH="1" flipV="1">
            <a:off x="1388652" y="2964079"/>
            <a:ext cx="1238980" cy="14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 flipH="1" flipV="1">
            <a:off x="3986937" y="3009442"/>
            <a:ext cx="170216" cy="1480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2398991" y="2906212"/>
            <a:ext cx="4942840" cy="31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 flipV="1">
            <a:off x="3112372" y="3075478"/>
            <a:ext cx="438343" cy="1471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 flipV="1">
            <a:off x="2167494" y="3109900"/>
            <a:ext cx="22450" cy="1288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172"/>
          <p:cNvGrpSpPr>
            <a:grpSpLocks/>
          </p:cNvGrpSpPr>
          <p:nvPr/>
        </p:nvGrpSpPr>
        <p:grpSpPr bwMode="auto">
          <a:xfrm>
            <a:off x="1861717" y="4251418"/>
            <a:ext cx="715052" cy="755525"/>
            <a:chOff x="1460" y="1679"/>
            <a:chExt cx="973" cy="1106"/>
          </a:xfrm>
        </p:grpSpPr>
        <p:grpSp>
          <p:nvGrpSpPr>
            <p:cNvPr id="262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11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2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3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4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5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7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3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305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6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4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281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2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6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7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8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9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0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2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4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6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3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5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266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279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7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8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2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4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7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18" name="Group 172"/>
          <p:cNvGrpSpPr>
            <a:grpSpLocks/>
          </p:cNvGrpSpPr>
          <p:nvPr/>
        </p:nvGrpSpPr>
        <p:grpSpPr bwMode="auto">
          <a:xfrm>
            <a:off x="2838334" y="4257576"/>
            <a:ext cx="715052" cy="755525"/>
            <a:chOff x="1460" y="1679"/>
            <a:chExt cx="973" cy="1106"/>
          </a:xfrm>
        </p:grpSpPr>
        <p:grpSp>
          <p:nvGrpSpPr>
            <p:cNvPr id="319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368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9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0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1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2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3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4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0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362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3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4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5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6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7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1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38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9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0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1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2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3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4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5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6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7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8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9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0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1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2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3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4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5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6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7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8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9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0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1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2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23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36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7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24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5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6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7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8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9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0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1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2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3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4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5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75" name="Group 172"/>
          <p:cNvGrpSpPr>
            <a:grpSpLocks/>
          </p:cNvGrpSpPr>
          <p:nvPr/>
        </p:nvGrpSpPr>
        <p:grpSpPr bwMode="auto">
          <a:xfrm flipH="1">
            <a:off x="3704946" y="4258855"/>
            <a:ext cx="813087" cy="755525"/>
            <a:chOff x="1460" y="1679"/>
            <a:chExt cx="973" cy="1106"/>
          </a:xfrm>
        </p:grpSpPr>
        <p:grpSp>
          <p:nvGrpSpPr>
            <p:cNvPr id="376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425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6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7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8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9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1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7" name="Group 181"/>
            <p:cNvGrpSpPr>
              <a:grpSpLocks/>
            </p:cNvGrpSpPr>
            <p:nvPr/>
          </p:nvGrpSpPr>
          <p:grpSpPr bwMode="auto">
            <a:xfrm flipH="1">
              <a:off x="1659" y="2362"/>
              <a:ext cx="627" cy="423"/>
              <a:chOff x="905" y="3129"/>
              <a:chExt cx="832" cy="561"/>
            </a:xfrm>
          </p:grpSpPr>
          <p:sp>
            <p:nvSpPr>
              <p:cNvPr id="419" name="Freeform 182"/>
              <p:cNvSpPr>
                <a:spLocks/>
              </p:cNvSpPr>
              <p:nvPr/>
            </p:nvSpPr>
            <p:spPr bwMode="auto">
              <a:xfrm>
                <a:off x="905" y="3151"/>
                <a:ext cx="293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0" name="Freeform 183"/>
              <p:cNvSpPr>
                <a:spLocks/>
              </p:cNvSpPr>
              <p:nvPr/>
            </p:nvSpPr>
            <p:spPr bwMode="auto">
              <a:xfrm>
                <a:off x="933" y="3129"/>
                <a:ext cx="293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1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2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3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8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39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79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380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393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4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81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2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3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4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5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6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7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8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9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0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2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cxnSp>
        <p:nvCxnSpPr>
          <p:cNvPr id="432" name="직선 연결선 431"/>
          <p:cNvCxnSpPr/>
          <p:nvPr/>
        </p:nvCxnSpPr>
        <p:spPr>
          <a:xfrm flipH="1" flipV="1">
            <a:off x="7937129" y="3053476"/>
            <a:ext cx="487872" cy="1425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/>
          <p:cNvCxnSpPr/>
          <p:nvPr/>
        </p:nvCxnSpPr>
        <p:spPr>
          <a:xfrm flipV="1">
            <a:off x="7380221" y="3027762"/>
            <a:ext cx="9933" cy="1507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/>
          <p:cNvCxnSpPr/>
          <p:nvPr/>
        </p:nvCxnSpPr>
        <p:spPr>
          <a:xfrm flipV="1">
            <a:off x="6547793" y="3001381"/>
            <a:ext cx="341578" cy="13856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5" name="Group 25"/>
          <p:cNvGrpSpPr>
            <a:grpSpLocks/>
          </p:cNvGrpSpPr>
          <p:nvPr/>
        </p:nvGrpSpPr>
        <p:grpSpPr bwMode="auto">
          <a:xfrm>
            <a:off x="6797058" y="2624276"/>
            <a:ext cx="1405470" cy="464168"/>
            <a:chOff x="3498" y="3226"/>
            <a:chExt cx="1123" cy="500"/>
          </a:xfrm>
        </p:grpSpPr>
        <p:sp>
          <p:nvSpPr>
            <p:cNvPr id="436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7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439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40" name="Group 172"/>
          <p:cNvGrpSpPr>
            <a:grpSpLocks/>
          </p:cNvGrpSpPr>
          <p:nvPr/>
        </p:nvGrpSpPr>
        <p:grpSpPr bwMode="auto">
          <a:xfrm>
            <a:off x="6129565" y="4240277"/>
            <a:ext cx="715052" cy="755525"/>
            <a:chOff x="1460" y="1679"/>
            <a:chExt cx="973" cy="1106"/>
          </a:xfrm>
        </p:grpSpPr>
        <p:grpSp>
          <p:nvGrpSpPr>
            <p:cNvPr id="441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490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1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2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3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4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5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6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2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484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5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6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7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8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9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3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460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1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2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3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4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5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6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7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8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9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0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1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2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3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4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5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6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7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8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9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0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1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2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3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4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445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458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9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46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7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8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9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0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1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2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3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4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5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6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7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97" name="Group 172"/>
          <p:cNvGrpSpPr>
            <a:grpSpLocks/>
          </p:cNvGrpSpPr>
          <p:nvPr/>
        </p:nvGrpSpPr>
        <p:grpSpPr bwMode="auto">
          <a:xfrm>
            <a:off x="7106183" y="4246436"/>
            <a:ext cx="715052" cy="755525"/>
            <a:chOff x="1460" y="1679"/>
            <a:chExt cx="973" cy="1106"/>
          </a:xfrm>
        </p:grpSpPr>
        <p:grpSp>
          <p:nvGrpSpPr>
            <p:cNvPr id="498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547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8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9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0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1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3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99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541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2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3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4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5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6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0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51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8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9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2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3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4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6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7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8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9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0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2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4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6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7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9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1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502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515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6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503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4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5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6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7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8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9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0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1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2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3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4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554" name="Group 172"/>
          <p:cNvGrpSpPr>
            <a:grpSpLocks/>
          </p:cNvGrpSpPr>
          <p:nvPr/>
        </p:nvGrpSpPr>
        <p:grpSpPr bwMode="auto">
          <a:xfrm flipH="1">
            <a:off x="7972794" y="4247715"/>
            <a:ext cx="813087" cy="755525"/>
            <a:chOff x="1460" y="1679"/>
            <a:chExt cx="973" cy="1106"/>
          </a:xfrm>
        </p:grpSpPr>
        <p:grpSp>
          <p:nvGrpSpPr>
            <p:cNvPr id="555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604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5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6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7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8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9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0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56" name="Group 181"/>
            <p:cNvGrpSpPr>
              <a:grpSpLocks/>
            </p:cNvGrpSpPr>
            <p:nvPr/>
          </p:nvGrpSpPr>
          <p:grpSpPr bwMode="auto">
            <a:xfrm flipH="1">
              <a:off x="1659" y="2362"/>
              <a:ext cx="627" cy="423"/>
              <a:chOff x="905" y="3129"/>
              <a:chExt cx="832" cy="561"/>
            </a:xfrm>
          </p:grpSpPr>
          <p:sp>
            <p:nvSpPr>
              <p:cNvPr id="598" name="Freeform 182"/>
              <p:cNvSpPr>
                <a:spLocks/>
              </p:cNvSpPr>
              <p:nvPr/>
            </p:nvSpPr>
            <p:spPr bwMode="auto">
              <a:xfrm>
                <a:off x="905" y="3151"/>
                <a:ext cx="293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9" name="Freeform 183"/>
              <p:cNvSpPr>
                <a:spLocks/>
              </p:cNvSpPr>
              <p:nvPr/>
            </p:nvSpPr>
            <p:spPr bwMode="auto">
              <a:xfrm>
                <a:off x="933" y="3129"/>
                <a:ext cx="293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0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1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2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3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57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574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5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6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7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8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9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0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1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2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3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4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5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6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7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8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9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0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1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2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3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4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5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6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7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58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559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572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73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560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1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2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3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4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5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6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7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8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9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0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1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611" name="Group 172"/>
          <p:cNvGrpSpPr>
            <a:grpSpLocks/>
          </p:cNvGrpSpPr>
          <p:nvPr/>
        </p:nvGrpSpPr>
        <p:grpSpPr bwMode="auto">
          <a:xfrm>
            <a:off x="845844" y="2538202"/>
            <a:ext cx="715052" cy="755525"/>
            <a:chOff x="1460" y="1679"/>
            <a:chExt cx="973" cy="1106"/>
          </a:xfrm>
        </p:grpSpPr>
        <p:grpSp>
          <p:nvGrpSpPr>
            <p:cNvPr id="612" name="Group 173"/>
            <p:cNvGrpSpPr>
              <a:grpSpLocks/>
            </p:cNvGrpSpPr>
            <p:nvPr/>
          </p:nvGrpSpPr>
          <p:grpSpPr bwMode="auto">
            <a:xfrm rot="20775601" flipH="1">
              <a:off x="2223" y="2376"/>
              <a:ext cx="210" cy="166"/>
              <a:chOff x="3473" y="2341"/>
              <a:chExt cx="1847" cy="1461"/>
            </a:xfrm>
          </p:grpSpPr>
          <p:sp>
            <p:nvSpPr>
              <p:cNvPr id="661" name="Freeform 174"/>
              <p:cNvSpPr>
                <a:spLocks/>
              </p:cNvSpPr>
              <p:nvPr/>
            </p:nvSpPr>
            <p:spPr bwMode="auto">
              <a:xfrm rot="20419783" flipH="1">
                <a:off x="4624" y="2323"/>
                <a:ext cx="783" cy="442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2" name="Freeform 175"/>
              <p:cNvSpPr>
                <a:spLocks/>
              </p:cNvSpPr>
              <p:nvPr/>
            </p:nvSpPr>
            <p:spPr bwMode="auto">
              <a:xfrm rot="-1180217">
                <a:off x="3521" y="2936"/>
                <a:ext cx="1446" cy="715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3" name="Freeform 176"/>
              <p:cNvSpPr>
                <a:spLocks/>
              </p:cNvSpPr>
              <p:nvPr/>
            </p:nvSpPr>
            <p:spPr bwMode="auto">
              <a:xfrm rot="20419783" flipH="1">
                <a:off x="3609" y="3191"/>
                <a:ext cx="1446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4" name="Freeform 177"/>
              <p:cNvSpPr>
                <a:spLocks/>
              </p:cNvSpPr>
              <p:nvPr/>
            </p:nvSpPr>
            <p:spPr bwMode="auto">
              <a:xfrm rot="-1180217">
                <a:off x="4313" y="2839"/>
                <a:ext cx="323" cy="357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5" name="Freeform 178"/>
              <p:cNvSpPr>
                <a:spLocks/>
              </p:cNvSpPr>
              <p:nvPr/>
            </p:nvSpPr>
            <p:spPr bwMode="auto">
              <a:xfrm rot="20419783" flipH="1">
                <a:off x="4273" y="2811"/>
                <a:ext cx="459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333" y="2777"/>
                <a:ext cx="187" cy="8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7" name="Freeform 180"/>
              <p:cNvSpPr>
                <a:spLocks/>
              </p:cNvSpPr>
              <p:nvPr/>
            </p:nvSpPr>
            <p:spPr bwMode="auto">
              <a:xfrm rot="20419783" flipH="1">
                <a:off x="4427" y="2833"/>
                <a:ext cx="425" cy="289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13" name="Group 181"/>
            <p:cNvGrpSpPr>
              <a:grpSpLocks/>
            </p:cNvGrpSpPr>
            <p:nvPr/>
          </p:nvGrpSpPr>
          <p:grpSpPr bwMode="auto">
            <a:xfrm flipH="1">
              <a:off x="1660" y="2362"/>
              <a:ext cx="646" cy="423"/>
              <a:chOff x="879" y="3129"/>
              <a:chExt cx="858" cy="561"/>
            </a:xfrm>
          </p:grpSpPr>
          <p:sp>
            <p:nvSpPr>
              <p:cNvPr id="655" name="Freeform 182"/>
              <p:cNvSpPr>
                <a:spLocks/>
              </p:cNvSpPr>
              <p:nvPr/>
            </p:nvSpPr>
            <p:spPr bwMode="auto">
              <a:xfrm>
                <a:off x="879" y="3151"/>
                <a:ext cx="334" cy="539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6" name="Freeform 183"/>
              <p:cNvSpPr>
                <a:spLocks/>
              </p:cNvSpPr>
              <p:nvPr/>
            </p:nvSpPr>
            <p:spPr bwMode="auto">
              <a:xfrm>
                <a:off x="902" y="3129"/>
                <a:ext cx="334" cy="539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2920" bIns="22920" anchor="ctr">
                <a:spAutoFit/>
              </a:bodyPr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7" name="Freeform 184"/>
              <p:cNvSpPr>
                <a:spLocks/>
              </p:cNvSpPr>
              <p:nvPr/>
            </p:nvSpPr>
            <p:spPr bwMode="auto">
              <a:xfrm>
                <a:off x="1134" y="3275"/>
                <a:ext cx="534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8" name="Freeform 185"/>
              <p:cNvSpPr>
                <a:spLocks/>
              </p:cNvSpPr>
              <p:nvPr/>
            </p:nvSpPr>
            <p:spPr bwMode="auto">
              <a:xfrm>
                <a:off x="982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9" name="Freeform 186"/>
              <p:cNvSpPr>
                <a:spLocks/>
              </p:cNvSpPr>
              <p:nvPr/>
            </p:nvSpPr>
            <p:spPr bwMode="auto">
              <a:xfrm>
                <a:off x="1496" y="3396"/>
                <a:ext cx="141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14" name="Group 188"/>
            <p:cNvGrpSpPr>
              <a:grpSpLocks/>
            </p:cNvGrpSpPr>
            <p:nvPr/>
          </p:nvGrpSpPr>
          <p:grpSpPr bwMode="auto">
            <a:xfrm>
              <a:off x="1460" y="2078"/>
              <a:ext cx="721" cy="441"/>
              <a:chOff x="1460" y="2078"/>
              <a:chExt cx="721" cy="441"/>
            </a:xfrm>
          </p:grpSpPr>
          <p:sp>
            <p:nvSpPr>
              <p:cNvPr id="631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8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2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3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57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6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7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8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9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0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2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4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6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3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44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15" name="Group 213"/>
            <p:cNvGrpSpPr>
              <a:grpSpLocks/>
            </p:cNvGrpSpPr>
            <p:nvPr/>
          </p:nvGrpSpPr>
          <p:grpSpPr bwMode="auto">
            <a:xfrm flipH="1">
              <a:off x="1537" y="1679"/>
              <a:ext cx="584" cy="582"/>
              <a:chOff x="1831" y="1130"/>
              <a:chExt cx="1859" cy="1865"/>
            </a:xfrm>
          </p:grpSpPr>
          <p:grpSp>
            <p:nvGrpSpPr>
              <p:cNvPr id="616" name="Group 214"/>
              <p:cNvGrpSpPr>
                <a:grpSpLocks/>
              </p:cNvGrpSpPr>
              <p:nvPr/>
            </p:nvGrpSpPr>
            <p:grpSpPr bwMode="auto">
              <a:xfrm>
                <a:off x="2480" y="1330"/>
                <a:ext cx="1210" cy="1249"/>
                <a:chOff x="2611" y="1208"/>
                <a:chExt cx="1210" cy="1398"/>
              </a:xfrm>
            </p:grpSpPr>
            <p:sp>
              <p:nvSpPr>
                <p:cNvPr id="629" name="Freeform 215"/>
                <p:cNvSpPr>
                  <a:spLocks/>
                </p:cNvSpPr>
                <p:nvPr/>
              </p:nvSpPr>
              <p:spPr bwMode="auto">
                <a:xfrm>
                  <a:off x="2570" y="1199"/>
                  <a:ext cx="1244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0" name="Freeform 216"/>
                <p:cNvSpPr>
                  <a:spLocks/>
                </p:cNvSpPr>
                <p:nvPr/>
              </p:nvSpPr>
              <p:spPr bwMode="auto">
                <a:xfrm>
                  <a:off x="3413" y="1359"/>
                  <a:ext cx="406" cy="1248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latinLnBrk="0">
                    <a:defRPr/>
                  </a:pPr>
                  <a:endParaRPr lang="ko-KR" altLang="en-US" sz="1504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17" name="Oval 217"/>
              <p:cNvSpPr>
                <a:spLocks noChangeArrowheads="1"/>
              </p:cNvSpPr>
              <p:nvPr/>
            </p:nvSpPr>
            <p:spPr bwMode="auto">
              <a:xfrm flipH="1">
                <a:off x="2273" y="2679"/>
                <a:ext cx="1102" cy="316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8" name="Oval 218"/>
              <p:cNvSpPr>
                <a:spLocks noChangeArrowheads="1"/>
              </p:cNvSpPr>
              <p:nvPr/>
            </p:nvSpPr>
            <p:spPr bwMode="auto">
              <a:xfrm flipH="1">
                <a:off x="2273" y="2654"/>
                <a:ext cx="1102" cy="316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9" name="Freeform 219"/>
              <p:cNvSpPr>
                <a:spLocks/>
              </p:cNvSpPr>
              <p:nvPr/>
            </p:nvSpPr>
            <p:spPr bwMode="auto">
              <a:xfrm>
                <a:off x="1829" y="1136"/>
                <a:ext cx="1619" cy="1735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0" name="Freeform 220"/>
              <p:cNvSpPr>
                <a:spLocks/>
              </p:cNvSpPr>
              <p:nvPr/>
            </p:nvSpPr>
            <p:spPr bwMode="auto">
              <a:xfrm>
                <a:off x="1897" y="2542"/>
                <a:ext cx="1330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1" name="Freeform 221"/>
              <p:cNvSpPr>
                <a:spLocks/>
              </p:cNvSpPr>
              <p:nvPr/>
            </p:nvSpPr>
            <p:spPr bwMode="auto">
              <a:xfrm>
                <a:off x="3436" y="1334"/>
                <a:ext cx="55" cy="153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2" name="Oval 222"/>
              <p:cNvSpPr>
                <a:spLocks noChangeArrowheads="1"/>
              </p:cNvSpPr>
              <p:nvPr/>
            </p:nvSpPr>
            <p:spPr bwMode="auto">
              <a:xfrm flipH="1">
                <a:off x="1971" y="2567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3" name="Oval 223"/>
              <p:cNvSpPr>
                <a:spLocks noChangeArrowheads="1"/>
              </p:cNvSpPr>
              <p:nvPr/>
            </p:nvSpPr>
            <p:spPr bwMode="auto">
              <a:xfrm flipH="1">
                <a:off x="2063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4" name="Oval 224"/>
              <p:cNvSpPr>
                <a:spLocks noChangeArrowheads="1"/>
              </p:cNvSpPr>
              <p:nvPr/>
            </p:nvSpPr>
            <p:spPr bwMode="auto">
              <a:xfrm flipH="1">
                <a:off x="2359" y="2660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5" name="Oval 225"/>
              <p:cNvSpPr>
                <a:spLocks noChangeArrowheads="1"/>
              </p:cNvSpPr>
              <p:nvPr/>
            </p:nvSpPr>
            <p:spPr bwMode="auto">
              <a:xfrm flipH="1">
                <a:off x="2457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6" name="Oval 226"/>
              <p:cNvSpPr>
                <a:spLocks noChangeArrowheads="1"/>
              </p:cNvSpPr>
              <p:nvPr/>
            </p:nvSpPr>
            <p:spPr bwMode="auto">
              <a:xfrm flipH="1">
                <a:off x="2556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7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8 w 1345"/>
                  <a:gd name="T1" fmla="*/ 167 h 1366"/>
                  <a:gd name="T2" fmla="*/ 0 w 1345"/>
                  <a:gd name="T3" fmla="*/ 0 h 1366"/>
                  <a:gd name="T4" fmla="*/ 0 w 1345"/>
                  <a:gd name="T5" fmla="*/ 1145 h 1366"/>
                  <a:gd name="T6" fmla="*/ 1333 w 1345"/>
                  <a:gd name="T7" fmla="*/ 1354 h 1366"/>
                  <a:gd name="T8" fmla="*/ 1318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lang="ko-KR" altLang="en-US" sz="1504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8" name="Freeform 228"/>
              <p:cNvSpPr>
                <a:spLocks/>
              </p:cNvSpPr>
              <p:nvPr/>
            </p:nvSpPr>
            <p:spPr bwMode="auto">
              <a:xfrm>
                <a:off x="1835" y="1130"/>
                <a:ext cx="1656" cy="21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lang="ko-KR" altLang="en-US" sz="1504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668" name="직사각형 667"/>
          <p:cNvSpPr/>
          <p:nvPr/>
        </p:nvSpPr>
        <p:spPr>
          <a:xfrm>
            <a:off x="484762" y="2425767"/>
            <a:ext cx="2367490" cy="26969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451945" y="2054522"/>
            <a:ext cx="194704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7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Visibility window</a:t>
            </a:r>
            <a:endParaRPr lang="ko-KR" altLang="en-US" sz="1337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600773" y="3180126"/>
            <a:ext cx="771365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Sniffer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76" name="Group 25"/>
          <p:cNvGrpSpPr>
            <a:grpSpLocks/>
          </p:cNvGrpSpPr>
          <p:nvPr/>
        </p:nvGrpSpPr>
        <p:grpSpPr bwMode="auto">
          <a:xfrm>
            <a:off x="3187783" y="2638247"/>
            <a:ext cx="1405470" cy="464168"/>
            <a:chOff x="3498" y="3226"/>
            <a:chExt cx="1123" cy="500"/>
          </a:xfrm>
        </p:grpSpPr>
        <p:sp>
          <p:nvSpPr>
            <p:cNvPr id="677" name="AutoShape 26"/>
            <p:cNvSpPr>
              <a:spLocks noChangeArrowheads="1"/>
            </p:cNvSpPr>
            <p:nvPr/>
          </p:nvSpPr>
          <p:spPr bwMode="auto">
            <a:xfrm>
              <a:off x="3500" y="3226"/>
              <a:ext cx="1121" cy="5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8" name="Freeform 27"/>
            <p:cNvSpPr>
              <a:spLocks/>
            </p:cNvSpPr>
            <p:nvPr/>
          </p:nvSpPr>
          <p:spPr bwMode="auto">
            <a:xfrm>
              <a:off x="3498" y="3226"/>
              <a:ext cx="1122" cy="28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536" y="3538"/>
              <a:ext cx="752" cy="1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680" name="Freeform 29"/>
            <p:cNvSpPr>
              <a:spLocks/>
            </p:cNvSpPr>
            <p:nvPr/>
          </p:nvSpPr>
          <p:spPr bwMode="auto">
            <a:xfrm>
              <a:off x="3601" y="3233"/>
              <a:ext cx="921" cy="242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1" name="TextBox 680"/>
          <p:cNvSpPr txBox="1"/>
          <p:nvPr/>
        </p:nvSpPr>
        <p:spPr>
          <a:xfrm>
            <a:off x="1112629" y="4622504"/>
            <a:ext cx="742960" cy="323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4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504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82" name="그룹 1"/>
          <p:cNvGrpSpPr/>
          <p:nvPr/>
        </p:nvGrpSpPr>
        <p:grpSpPr>
          <a:xfrm>
            <a:off x="1854913" y="2713288"/>
            <a:ext cx="852858" cy="428173"/>
            <a:chOff x="3631747" y="1650479"/>
            <a:chExt cx="1020765" cy="512469"/>
          </a:xfrm>
        </p:grpSpPr>
        <p:sp>
          <p:nvSpPr>
            <p:cNvPr id="683" name="AutoShape 26"/>
            <p:cNvSpPr>
              <a:spLocks noChangeArrowheads="1"/>
            </p:cNvSpPr>
            <p:nvPr/>
          </p:nvSpPr>
          <p:spPr bwMode="auto">
            <a:xfrm>
              <a:off x="3633565" y="1650479"/>
              <a:ext cx="1018947" cy="512469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504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4" name="Freeform 27"/>
            <p:cNvSpPr>
              <a:spLocks/>
            </p:cNvSpPr>
            <p:nvPr/>
          </p:nvSpPr>
          <p:spPr bwMode="auto">
            <a:xfrm>
              <a:off x="3631747" y="1650479"/>
              <a:ext cx="1019856" cy="288008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atinLnBrk="0">
                <a:defRPr/>
              </a:pPr>
              <a:endParaRPr lang="ko-KR" altLang="en-US" sz="1504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666288" y="1970260"/>
              <a:ext cx="683540" cy="1803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008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TAP</a:t>
              </a:r>
              <a:endParaRPr lang="ko-KR" altLang="en-US" sz="3008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F865D0-516D-EB8B-01F9-03198B017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183" y="2520295"/>
            <a:ext cx="262399" cy="2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83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46971" y="731010"/>
            <a:ext cx="7680960" cy="79785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스위치 환경에서의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스니핑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Tap 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80" y="2181831"/>
            <a:ext cx="3881887" cy="29114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31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0847" y="310596"/>
            <a:ext cx="7680960" cy="797855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스위치 환경에서의 </a:t>
            </a: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스니핑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–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Aggregated Tap 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310119" y="3192830"/>
            <a:ext cx="4436025" cy="2602570"/>
            <a:chOff x="3952242" y="3566142"/>
            <a:chExt cx="4436025" cy="2602570"/>
          </a:xfrm>
        </p:grpSpPr>
        <p:cxnSp>
          <p:nvCxnSpPr>
            <p:cNvPr id="8" name="직선 연결선 7"/>
            <p:cNvCxnSpPr/>
            <p:nvPr/>
          </p:nvCxnSpPr>
          <p:spPr>
            <a:xfrm flipH="1" flipV="1">
              <a:off x="4509005" y="4002061"/>
              <a:ext cx="1206554" cy="153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 flipV="1">
              <a:off x="7797819" y="4097609"/>
              <a:ext cx="165761" cy="1515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5338690" y="4065911"/>
              <a:ext cx="2219286" cy="149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6946143" y="4165202"/>
              <a:ext cx="426871" cy="15060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5756662" y="4230938"/>
              <a:ext cx="21862" cy="1318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72"/>
            <p:cNvGrpSpPr>
              <a:grpSpLocks/>
            </p:cNvGrpSpPr>
            <p:nvPr/>
          </p:nvGrpSpPr>
          <p:grpSpPr bwMode="auto">
            <a:xfrm>
              <a:off x="5459066" y="5350716"/>
              <a:ext cx="696338" cy="792222"/>
              <a:chOff x="1460" y="1679"/>
              <a:chExt cx="973" cy="1133"/>
            </a:xfrm>
          </p:grpSpPr>
          <p:grpSp>
            <p:nvGrpSpPr>
              <p:cNvPr id="373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422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3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4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5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6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7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8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74" name="Group 181"/>
              <p:cNvGrpSpPr>
                <a:grpSpLocks/>
              </p:cNvGrpSpPr>
              <p:nvPr/>
            </p:nvGrpSpPr>
            <p:grpSpPr bwMode="auto">
              <a:xfrm flipH="1">
                <a:off x="1659" y="2321"/>
                <a:ext cx="653" cy="491"/>
                <a:chOff x="870" y="3083"/>
                <a:chExt cx="867" cy="653"/>
              </a:xfrm>
            </p:grpSpPr>
            <p:sp>
              <p:nvSpPr>
                <p:cNvPr id="416" name="Freeform 182"/>
                <p:cNvSpPr>
                  <a:spLocks/>
                </p:cNvSpPr>
                <p:nvPr/>
              </p:nvSpPr>
              <p:spPr bwMode="auto">
                <a:xfrm>
                  <a:off x="870" y="3104"/>
                  <a:ext cx="343" cy="632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7" name="Freeform 183"/>
                <p:cNvSpPr>
                  <a:spLocks/>
                </p:cNvSpPr>
                <p:nvPr/>
              </p:nvSpPr>
              <p:spPr bwMode="auto">
                <a:xfrm>
                  <a:off x="893" y="3083"/>
                  <a:ext cx="343" cy="633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8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9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0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1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75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92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3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4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5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6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7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8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9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0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1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2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3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4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5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6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7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8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9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0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1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2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3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4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5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76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77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90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91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78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9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0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1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2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3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4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5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6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7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8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kumimoji="0"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9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" name="Group 172"/>
            <p:cNvGrpSpPr>
              <a:grpSpLocks/>
            </p:cNvGrpSpPr>
            <p:nvPr/>
          </p:nvGrpSpPr>
          <p:grpSpPr bwMode="auto">
            <a:xfrm>
              <a:off x="6679277" y="5375181"/>
              <a:ext cx="696338" cy="792222"/>
              <a:chOff x="1460" y="1679"/>
              <a:chExt cx="973" cy="1133"/>
            </a:xfrm>
          </p:grpSpPr>
          <p:grpSp>
            <p:nvGrpSpPr>
              <p:cNvPr id="317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366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7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8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9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0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1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2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18" name="Group 181"/>
              <p:cNvGrpSpPr>
                <a:grpSpLocks/>
              </p:cNvGrpSpPr>
              <p:nvPr/>
            </p:nvGrpSpPr>
            <p:grpSpPr bwMode="auto">
              <a:xfrm flipH="1">
                <a:off x="1659" y="2321"/>
                <a:ext cx="653" cy="491"/>
                <a:chOff x="870" y="3083"/>
                <a:chExt cx="867" cy="653"/>
              </a:xfrm>
            </p:grpSpPr>
            <p:sp>
              <p:nvSpPr>
                <p:cNvPr id="360" name="Freeform 182"/>
                <p:cNvSpPr>
                  <a:spLocks/>
                </p:cNvSpPr>
                <p:nvPr/>
              </p:nvSpPr>
              <p:spPr bwMode="auto">
                <a:xfrm>
                  <a:off x="870" y="3104"/>
                  <a:ext cx="343" cy="632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1" name="Freeform 183"/>
                <p:cNvSpPr>
                  <a:spLocks/>
                </p:cNvSpPr>
                <p:nvPr/>
              </p:nvSpPr>
              <p:spPr bwMode="auto">
                <a:xfrm>
                  <a:off x="893" y="3083"/>
                  <a:ext cx="343" cy="633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2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3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4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5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19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336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7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8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9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0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1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2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3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4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5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6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7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8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9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0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1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2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3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4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5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6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7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8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9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20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21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334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35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22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3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4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5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6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7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8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9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0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1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2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kumimoji="0"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3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 flipH="1">
              <a:off x="7523208" y="5376490"/>
              <a:ext cx="791807" cy="792222"/>
              <a:chOff x="1460" y="1679"/>
              <a:chExt cx="973" cy="1133"/>
            </a:xfrm>
          </p:grpSpPr>
          <p:grpSp>
            <p:nvGrpSpPr>
              <p:cNvPr id="261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310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1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2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3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4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5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6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62" name="Group 181"/>
              <p:cNvGrpSpPr>
                <a:grpSpLocks/>
              </p:cNvGrpSpPr>
              <p:nvPr/>
            </p:nvGrpSpPr>
            <p:grpSpPr bwMode="auto">
              <a:xfrm flipH="1">
                <a:off x="1659" y="2321"/>
                <a:ext cx="627" cy="491"/>
                <a:chOff x="905" y="3083"/>
                <a:chExt cx="832" cy="653"/>
              </a:xfrm>
            </p:grpSpPr>
            <p:sp>
              <p:nvSpPr>
                <p:cNvPr id="304" name="Freeform 182"/>
                <p:cNvSpPr>
                  <a:spLocks/>
                </p:cNvSpPr>
                <p:nvPr/>
              </p:nvSpPr>
              <p:spPr bwMode="auto">
                <a:xfrm>
                  <a:off x="905" y="3104"/>
                  <a:ext cx="301" cy="632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5" name="Freeform 183"/>
                <p:cNvSpPr>
                  <a:spLocks/>
                </p:cNvSpPr>
                <p:nvPr/>
              </p:nvSpPr>
              <p:spPr bwMode="auto">
                <a:xfrm>
                  <a:off x="933" y="3083"/>
                  <a:ext cx="301" cy="633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6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7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8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9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63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280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1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2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3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4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5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6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7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8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9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0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1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2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3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4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5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6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7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8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9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0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1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2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3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64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265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278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79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66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7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8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9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0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1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2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5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kumimoji="0"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7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28" name="Group 172"/>
            <p:cNvGrpSpPr>
              <a:grpSpLocks/>
            </p:cNvGrpSpPr>
            <p:nvPr/>
          </p:nvGrpSpPr>
          <p:grpSpPr bwMode="auto">
            <a:xfrm>
              <a:off x="3980403" y="3566142"/>
              <a:ext cx="696338" cy="792222"/>
              <a:chOff x="1460" y="1679"/>
              <a:chExt cx="973" cy="1133"/>
            </a:xfrm>
          </p:grpSpPr>
          <p:grpSp>
            <p:nvGrpSpPr>
              <p:cNvPr id="29" name="Group 173"/>
              <p:cNvGrpSpPr>
                <a:grpSpLocks/>
              </p:cNvGrpSpPr>
              <p:nvPr/>
            </p:nvGrpSpPr>
            <p:grpSpPr bwMode="auto">
              <a:xfrm rot="20775601" flipH="1">
                <a:off x="2223" y="2376"/>
                <a:ext cx="210" cy="166"/>
                <a:chOff x="3473" y="2341"/>
                <a:chExt cx="1847" cy="1461"/>
              </a:xfrm>
            </p:grpSpPr>
            <p:sp>
              <p:nvSpPr>
                <p:cNvPr id="78" name="Freeform 174"/>
                <p:cNvSpPr>
                  <a:spLocks/>
                </p:cNvSpPr>
                <p:nvPr/>
              </p:nvSpPr>
              <p:spPr bwMode="auto">
                <a:xfrm rot="20419783" flipH="1">
                  <a:off x="4624" y="2323"/>
                  <a:ext cx="783" cy="442"/>
                </a:xfrm>
                <a:custGeom>
                  <a:avLst/>
                  <a:gdLst/>
                  <a:ahLst/>
                  <a:cxnLst>
                    <a:cxn ang="0">
                      <a:pos x="1224" y="755"/>
                    </a:cxn>
                    <a:cxn ang="0">
                      <a:pos x="1112" y="716"/>
                    </a:cxn>
                    <a:cxn ang="0">
                      <a:pos x="1051" y="693"/>
                    </a:cxn>
                    <a:cxn ang="0">
                      <a:pos x="1006" y="671"/>
                    </a:cxn>
                    <a:cxn ang="0">
                      <a:pos x="984" y="660"/>
                    </a:cxn>
                    <a:cxn ang="0">
                      <a:pos x="939" y="626"/>
                    </a:cxn>
                    <a:cxn ang="0">
                      <a:pos x="894" y="548"/>
                    </a:cxn>
                    <a:cxn ang="0">
                      <a:pos x="889" y="531"/>
                    </a:cxn>
                    <a:cxn ang="0">
                      <a:pos x="850" y="509"/>
                    </a:cxn>
                    <a:cxn ang="0">
                      <a:pos x="799" y="481"/>
                    </a:cxn>
                    <a:cxn ang="0">
                      <a:pos x="704" y="453"/>
                    </a:cxn>
                    <a:cxn ang="0">
                      <a:pos x="419" y="442"/>
                    </a:cxn>
                    <a:cxn ang="0">
                      <a:pos x="330" y="408"/>
                    </a:cxn>
                    <a:cxn ang="0">
                      <a:pos x="212" y="279"/>
                    </a:cxn>
                    <a:cxn ang="0">
                      <a:pos x="145" y="134"/>
                    </a:cxn>
                    <a:cxn ang="0">
                      <a:pos x="78" y="3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24" h="755">
                      <a:moveTo>
                        <a:pt x="1224" y="755"/>
                      </a:moveTo>
                      <a:cubicBezTo>
                        <a:pt x="1190" y="729"/>
                        <a:pt x="1154" y="724"/>
                        <a:pt x="1112" y="716"/>
                      </a:cubicBezTo>
                      <a:cubicBezTo>
                        <a:pt x="1091" y="705"/>
                        <a:pt x="1072" y="702"/>
                        <a:pt x="1051" y="693"/>
                      </a:cubicBezTo>
                      <a:cubicBezTo>
                        <a:pt x="1036" y="686"/>
                        <a:pt x="1021" y="678"/>
                        <a:pt x="1006" y="671"/>
                      </a:cubicBezTo>
                      <a:cubicBezTo>
                        <a:pt x="999" y="667"/>
                        <a:pt x="984" y="660"/>
                        <a:pt x="984" y="660"/>
                      </a:cubicBezTo>
                      <a:cubicBezTo>
                        <a:pt x="971" y="646"/>
                        <a:pt x="939" y="626"/>
                        <a:pt x="939" y="626"/>
                      </a:cubicBezTo>
                      <a:cubicBezTo>
                        <a:pt x="923" y="602"/>
                        <a:pt x="906" y="575"/>
                        <a:pt x="894" y="548"/>
                      </a:cubicBezTo>
                      <a:cubicBezTo>
                        <a:pt x="892" y="543"/>
                        <a:pt x="893" y="536"/>
                        <a:pt x="889" y="531"/>
                      </a:cubicBezTo>
                      <a:cubicBezTo>
                        <a:pt x="884" y="524"/>
                        <a:pt x="855" y="512"/>
                        <a:pt x="850" y="509"/>
                      </a:cubicBezTo>
                      <a:cubicBezTo>
                        <a:pt x="802" y="480"/>
                        <a:pt x="833" y="491"/>
                        <a:pt x="799" y="481"/>
                      </a:cubicBezTo>
                      <a:cubicBezTo>
                        <a:pt x="764" y="457"/>
                        <a:pt x="751" y="457"/>
                        <a:pt x="704" y="453"/>
                      </a:cubicBezTo>
                      <a:cubicBezTo>
                        <a:pt x="606" y="457"/>
                        <a:pt x="515" y="459"/>
                        <a:pt x="419" y="442"/>
                      </a:cubicBezTo>
                      <a:cubicBezTo>
                        <a:pt x="391" y="426"/>
                        <a:pt x="360" y="419"/>
                        <a:pt x="330" y="408"/>
                      </a:cubicBezTo>
                      <a:cubicBezTo>
                        <a:pt x="287" y="368"/>
                        <a:pt x="245" y="328"/>
                        <a:pt x="212" y="279"/>
                      </a:cubicBezTo>
                      <a:cubicBezTo>
                        <a:pt x="183" y="235"/>
                        <a:pt x="168" y="181"/>
                        <a:pt x="145" y="134"/>
                      </a:cubicBezTo>
                      <a:cubicBezTo>
                        <a:pt x="128" y="100"/>
                        <a:pt x="99" y="71"/>
                        <a:pt x="78" y="39"/>
                      </a:cubicBezTo>
                      <a:cubicBezTo>
                        <a:pt x="70" y="27"/>
                        <a:pt x="15" y="7"/>
                        <a:pt x="0" y="0"/>
                      </a:cubicBezTo>
                    </a:path>
                  </a:pathLst>
                </a:custGeom>
                <a:noFill/>
                <a:ln w="12700" cmpd="sng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9" name="Freeform 175"/>
                <p:cNvSpPr>
                  <a:spLocks/>
                </p:cNvSpPr>
                <p:nvPr/>
              </p:nvSpPr>
              <p:spPr bwMode="auto">
                <a:xfrm rot="-1180217">
                  <a:off x="3521" y="2936"/>
                  <a:ext cx="1446" cy="715"/>
                </a:xfrm>
                <a:custGeom>
                  <a:avLst/>
                  <a:gdLst/>
                  <a:ahLst/>
                  <a:cxnLst>
                    <a:cxn ang="0">
                      <a:pos x="886" y="33"/>
                    </a:cxn>
                    <a:cxn ang="0">
                      <a:pos x="937" y="70"/>
                    </a:cxn>
                    <a:cxn ang="0">
                      <a:pos x="971" y="130"/>
                    </a:cxn>
                    <a:cxn ang="0">
                      <a:pos x="967" y="218"/>
                    </a:cxn>
                    <a:cxn ang="0">
                      <a:pos x="882" y="261"/>
                    </a:cxn>
                    <a:cxn ang="0">
                      <a:pos x="791" y="294"/>
                    </a:cxn>
                    <a:cxn ang="0">
                      <a:pos x="665" y="382"/>
                    </a:cxn>
                    <a:cxn ang="0">
                      <a:pos x="519" y="522"/>
                    </a:cxn>
                    <a:cxn ang="0">
                      <a:pos x="397" y="542"/>
                    </a:cxn>
                    <a:cxn ang="0">
                      <a:pos x="298" y="550"/>
                    </a:cxn>
                    <a:cxn ang="0">
                      <a:pos x="155" y="522"/>
                    </a:cxn>
                    <a:cxn ang="0">
                      <a:pos x="34" y="459"/>
                    </a:cxn>
                    <a:cxn ang="0">
                      <a:pos x="0" y="393"/>
                    </a:cxn>
                    <a:cxn ang="0">
                      <a:pos x="11" y="315"/>
                    </a:cxn>
                    <a:cxn ang="0">
                      <a:pos x="63" y="210"/>
                    </a:cxn>
                    <a:cxn ang="0">
                      <a:pos x="142" y="147"/>
                    </a:cxn>
                    <a:cxn ang="0">
                      <a:pos x="246" y="89"/>
                    </a:cxn>
                    <a:cxn ang="0">
                      <a:pos x="445" y="21"/>
                    </a:cxn>
                    <a:cxn ang="0">
                      <a:pos x="634" y="0"/>
                    </a:cxn>
                    <a:cxn ang="0">
                      <a:pos x="794" y="13"/>
                    </a:cxn>
                    <a:cxn ang="0">
                      <a:pos x="886" y="33"/>
                    </a:cxn>
                  </a:cxnLst>
                  <a:rect l="0" t="0" r="r" b="b"/>
                  <a:pathLst>
                    <a:path w="971" h="550">
                      <a:moveTo>
                        <a:pt x="886" y="33"/>
                      </a:moveTo>
                      <a:lnTo>
                        <a:pt x="937" y="70"/>
                      </a:lnTo>
                      <a:lnTo>
                        <a:pt x="971" y="130"/>
                      </a:lnTo>
                      <a:lnTo>
                        <a:pt x="967" y="218"/>
                      </a:lnTo>
                      <a:lnTo>
                        <a:pt x="882" y="261"/>
                      </a:lnTo>
                      <a:lnTo>
                        <a:pt x="791" y="294"/>
                      </a:lnTo>
                      <a:lnTo>
                        <a:pt x="665" y="382"/>
                      </a:lnTo>
                      <a:lnTo>
                        <a:pt x="519" y="522"/>
                      </a:lnTo>
                      <a:lnTo>
                        <a:pt x="397" y="542"/>
                      </a:lnTo>
                      <a:lnTo>
                        <a:pt x="298" y="550"/>
                      </a:lnTo>
                      <a:lnTo>
                        <a:pt x="155" y="522"/>
                      </a:lnTo>
                      <a:lnTo>
                        <a:pt x="34" y="459"/>
                      </a:lnTo>
                      <a:lnTo>
                        <a:pt x="0" y="393"/>
                      </a:lnTo>
                      <a:lnTo>
                        <a:pt x="11" y="315"/>
                      </a:lnTo>
                      <a:lnTo>
                        <a:pt x="63" y="210"/>
                      </a:lnTo>
                      <a:lnTo>
                        <a:pt x="142" y="147"/>
                      </a:lnTo>
                      <a:lnTo>
                        <a:pt x="246" y="89"/>
                      </a:lnTo>
                      <a:lnTo>
                        <a:pt x="445" y="21"/>
                      </a:lnTo>
                      <a:lnTo>
                        <a:pt x="634" y="0"/>
                      </a:lnTo>
                      <a:lnTo>
                        <a:pt x="794" y="13"/>
                      </a:lnTo>
                      <a:lnTo>
                        <a:pt x="886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FFFFFF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0" name="Freeform 176"/>
                <p:cNvSpPr>
                  <a:spLocks/>
                </p:cNvSpPr>
                <p:nvPr/>
              </p:nvSpPr>
              <p:spPr bwMode="auto">
                <a:xfrm rot="20419783" flipH="1">
                  <a:off x="3609" y="3191"/>
                  <a:ext cx="1446" cy="49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" y="118"/>
                    </a:cxn>
                    <a:cxn ang="0">
                      <a:pos x="319" y="302"/>
                    </a:cxn>
                    <a:cxn ang="0">
                      <a:pos x="604" y="448"/>
                    </a:cxn>
                    <a:cxn ang="0">
                      <a:pos x="867" y="526"/>
                    </a:cxn>
                    <a:cxn ang="0">
                      <a:pos x="1091" y="504"/>
                    </a:cxn>
                    <a:cxn ang="0">
                      <a:pos x="1270" y="448"/>
                    </a:cxn>
                    <a:cxn ang="0">
                      <a:pos x="1432" y="353"/>
                    </a:cxn>
                    <a:cxn ang="0">
                      <a:pos x="1253" y="431"/>
                    </a:cxn>
                    <a:cxn ang="0">
                      <a:pos x="1108" y="470"/>
                    </a:cxn>
                    <a:cxn ang="0">
                      <a:pos x="951" y="470"/>
                    </a:cxn>
                    <a:cxn ang="0">
                      <a:pos x="789" y="453"/>
                    </a:cxn>
                    <a:cxn ang="0">
                      <a:pos x="699" y="420"/>
                    </a:cxn>
                    <a:cxn ang="0">
                      <a:pos x="560" y="330"/>
                    </a:cxn>
                    <a:cxn ang="0">
                      <a:pos x="437" y="213"/>
                    </a:cxn>
                    <a:cxn ang="0">
                      <a:pos x="274" y="129"/>
                    </a:cxn>
                    <a:cxn ang="0">
                      <a:pos x="140" y="7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32" h="526">
                      <a:moveTo>
                        <a:pt x="0" y="0"/>
                      </a:moveTo>
                      <a:lnTo>
                        <a:pt x="56" y="118"/>
                      </a:lnTo>
                      <a:lnTo>
                        <a:pt x="319" y="302"/>
                      </a:lnTo>
                      <a:lnTo>
                        <a:pt x="604" y="448"/>
                      </a:lnTo>
                      <a:lnTo>
                        <a:pt x="867" y="526"/>
                      </a:lnTo>
                      <a:lnTo>
                        <a:pt x="1091" y="504"/>
                      </a:lnTo>
                      <a:lnTo>
                        <a:pt x="1270" y="448"/>
                      </a:lnTo>
                      <a:lnTo>
                        <a:pt x="1432" y="353"/>
                      </a:lnTo>
                      <a:lnTo>
                        <a:pt x="1253" y="431"/>
                      </a:lnTo>
                      <a:lnTo>
                        <a:pt x="1108" y="470"/>
                      </a:lnTo>
                      <a:lnTo>
                        <a:pt x="951" y="470"/>
                      </a:lnTo>
                      <a:lnTo>
                        <a:pt x="789" y="453"/>
                      </a:lnTo>
                      <a:lnTo>
                        <a:pt x="699" y="420"/>
                      </a:lnTo>
                      <a:lnTo>
                        <a:pt x="560" y="330"/>
                      </a:lnTo>
                      <a:lnTo>
                        <a:pt x="437" y="213"/>
                      </a:lnTo>
                      <a:lnTo>
                        <a:pt x="274" y="129"/>
                      </a:lnTo>
                      <a:lnTo>
                        <a:pt x="140" y="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808080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1" name="Freeform 177"/>
                <p:cNvSpPr>
                  <a:spLocks/>
                </p:cNvSpPr>
                <p:nvPr/>
              </p:nvSpPr>
              <p:spPr bwMode="auto">
                <a:xfrm rot="-1180217">
                  <a:off x="4313" y="2839"/>
                  <a:ext cx="323" cy="357"/>
                </a:xfrm>
                <a:custGeom>
                  <a:avLst/>
                  <a:gdLst/>
                  <a:ahLst/>
                  <a:cxnLst>
                    <a:cxn ang="0">
                      <a:pos x="229" y="261"/>
                    </a:cxn>
                    <a:cxn ang="0">
                      <a:pos x="115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9" h="261">
                      <a:moveTo>
                        <a:pt x="229" y="261"/>
                      </a:moveTo>
                      <a:lnTo>
                        <a:pt x="115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mpd="sng">
                  <a:solidFill>
                    <a:srgbClr val="B2B2B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2" name="Freeform 178"/>
                <p:cNvSpPr>
                  <a:spLocks/>
                </p:cNvSpPr>
                <p:nvPr/>
              </p:nvSpPr>
              <p:spPr bwMode="auto">
                <a:xfrm rot="20419783" flipH="1">
                  <a:off x="4273" y="2811"/>
                  <a:ext cx="459" cy="68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246" y="26"/>
                    </a:cxn>
                    <a:cxn ang="0">
                      <a:pos x="408" y="0"/>
                    </a:cxn>
                    <a:cxn ang="0">
                      <a:pos x="560" y="26"/>
                    </a:cxn>
                  </a:cxnLst>
                  <a:rect l="0" t="0" r="r" b="b"/>
                  <a:pathLst>
                    <a:path w="560" h="79">
                      <a:moveTo>
                        <a:pt x="0" y="79"/>
                      </a:moveTo>
                      <a:lnTo>
                        <a:pt x="246" y="26"/>
                      </a:lnTo>
                      <a:lnTo>
                        <a:pt x="408" y="0"/>
                      </a:lnTo>
                      <a:lnTo>
                        <a:pt x="560" y="26"/>
                      </a:lnTo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3" name="Oval 179"/>
                <p:cNvSpPr>
                  <a:spLocks noChangeArrowheads="1"/>
                </p:cNvSpPr>
                <p:nvPr/>
              </p:nvSpPr>
              <p:spPr bwMode="auto">
                <a:xfrm rot="21155849" flipH="1">
                  <a:off x="4333" y="2777"/>
                  <a:ext cx="187" cy="85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4" name="Freeform 180"/>
                <p:cNvSpPr>
                  <a:spLocks/>
                </p:cNvSpPr>
                <p:nvPr/>
              </p:nvSpPr>
              <p:spPr bwMode="auto">
                <a:xfrm rot="20419783" flipH="1">
                  <a:off x="4427" y="2833"/>
                  <a:ext cx="425" cy="289"/>
                </a:xfrm>
                <a:custGeom>
                  <a:avLst/>
                  <a:gdLst/>
                  <a:ahLst/>
                  <a:cxnLst>
                    <a:cxn ang="0">
                      <a:pos x="98" y="36"/>
                    </a:cxn>
                    <a:cxn ang="0">
                      <a:pos x="320" y="0"/>
                    </a:cxn>
                    <a:cxn ang="0">
                      <a:pos x="367" y="26"/>
                    </a:cxn>
                    <a:cxn ang="0">
                      <a:pos x="445" y="26"/>
                    </a:cxn>
                    <a:cxn ang="0">
                      <a:pos x="482" y="42"/>
                    </a:cxn>
                    <a:cxn ang="0">
                      <a:pos x="278" y="367"/>
                    </a:cxn>
                    <a:cxn ang="0">
                      <a:pos x="5" y="262"/>
                    </a:cxn>
                    <a:cxn ang="0">
                      <a:pos x="0" y="157"/>
                    </a:cxn>
                    <a:cxn ang="0">
                      <a:pos x="42" y="74"/>
                    </a:cxn>
                    <a:cxn ang="0">
                      <a:pos x="98" y="36"/>
                    </a:cxn>
                  </a:cxnLst>
                  <a:rect l="0" t="0" r="r" b="b"/>
                  <a:pathLst>
                    <a:path w="482" h="367">
                      <a:moveTo>
                        <a:pt x="98" y="36"/>
                      </a:moveTo>
                      <a:lnTo>
                        <a:pt x="320" y="0"/>
                      </a:lnTo>
                      <a:lnTo>
                        <a:pt x="367" y="26"/>
                      </a:lnTo>
                      <a:lnTo>
                        <a:pt x="445" y="26"/>
                      </a:lnTo>
                      <a:lnTo>
                        <a:pt x="482" y="42"/>
                      </a:lnTo>
                      <a:lnTo>
                        <a:pt x="278" y="367"/>
                      </a:lnTo>
                      <a:lnTo>
                        <a:pt x="5" y="262"/>
                      </a:lnTo>
                      <a:lnTo>
                        <a:pt x="0" y="157"/>
                      </a:lnTo>
                      <a:lnTo>
                        <a:pt x="42" y="74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0" name="Group 181"/>
              <p:cNvGrpSpPr>
                <a:grpSpLocks/>
              </p:cNvGrpSpPr>
              <p:nvPr/>
            </p:nvGrpSpPr>
            <p:grpSpPr bwMode="auto">
              <a:xfrm flipH="1">
                <a:off x="1659" y="2321"/>
                <a:ext cx="653" cy="491"/>
                <a:chOff x="870" y="3083"/>
                <a:chExt cx="867" cy="653"/>
              </a:xfrm>
            </p:grpSpPr>
            <p:sp>
              <p:nvSpPr>
                <p:cNvPr id="72" name="Freeform 182"/>
                <p:cNvSpPr>
                  <a:spLocks/>
                </p:cNvSpPr>
                <p:nvPr/>
              </p:nvSpPr>
              <p:spPr bwMode="auto">
                <a:xfrm>
                  <a:off x="870" y="3104"/>
                  <a:ext cx="343" cy="632"/>
                </a:xfrm>
                <a:custGeom>
                  <a:avLst/>
                  <a:gdLst/>
                  <a:ahLst/>
                  <a:cxnLst>
                    <a:cxn ang="0">
                      <a:pos x="933" y="135"/>
                    </a:cxn>
                    <a:cxn ang="0">
                      <a:pos x="932" y="171"/>
                    </a:cxn>
                    <a:cxn ang="0">
                      <a:pos x="762" y="352"/>
                    </a:cxn>
                    <a:cxn ang="0">
                      <a:pos x="4" y="195"/>
                    </a:cxn>
                    <a:cxn ang="0">
                      <a:pos x="0" y="148"/>
                    </a:cxn>
                    <a:cxn ang="0">
                      <a:pos x="244" y="0"/>
                    </a:cxn>
                    <a:cxn ang="0">
                      <a:pos x="933" y="135"/>
                    </a:cxn>
                  </a:cxnLst>
                  <a:rect l="0" t="0" r="r" b="b"/>
                  <a:pathLst>
                    <a:path w="933" h="352">
                      <a:moveTo>
                        <a:pt x="933" y="135"/>
                      </a:moveTo>
                      <a:lnTo>
                        <a:pt x="932" y="171"/>
                      </a:lnTo>
                      <a:lnTo>
                        <a:pt x="762" y="352"/>
                      </a:lnTo>
                      <a:lnTo>
                        <a:pt x="4" y="195"/>
                      </a:lnTo>
                      <a:lnTo>
                        <a:pt x="0" y="148"/>
                      </a:lnTo>
                      <a:lnTo>
                        <a:pt x="244" y="0"/>
                      </a:lnTo>
                      <a:lnTo>
                        <a:pt x="933" y="13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DDDDDD">
                        <a:gamma/>
                        <a:tint val="34118"/>
                        <a:invGamma/>
                      </a:srgbClr>
                    </a:gs>
                  </a:gsLst>
                  <a:lin ang="0" scaled="1"/>
                </a:gradFill>
                <a:ln w="63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3" name="Freeform 183"/>
                <p:cNvSpPr>
                  <a:spLocks/>
                </p:cNvSpPr>
                <p:nvPr/>
              </p:nvSpPr>
              <p:spPr bwMode="auto">
                <a:xfrm>
                  <a:off x="893" y="3083"/>
                  <a:ext cx="343" cy="633"/>
                </a:xfrm>
                <a:custGeom>
                  <a:avLst/>
                  <a:gdLst/>
                  <a:ahLst/>
                  <a:cxnLst>
                    <a:cxn ang="0">
                      <a:pos x="895" y="133"/>
                    </a:cxn>
                    <a:cxn ang="0">
                      <a:pos x="232" y="0"/>
                    </a:cxn>
                    <a:cxn ang="0">
                      <a:pos x="0" y="143"/>
                    </a:cxn>
                    <a:cxn ang="0">
                      <a:pos x="739" y="294"/>
                    </a:cxn>
                    <a:cxn ang="0">
                      <a:pos x="895" y="133"/>
                    </a:cxn>
                  </a:cxnLst>
                  <a:rect l="0" t="0" r="r" b="b"/>
                  <a:pathLst>
                    <a:path w="895" h="294">
                      <a:moveTo>
                        <a:pt x="895" y="133"/>
                      </a:moveTo>
                      <a:lnTo>
                        <a:pt x="232" y="0"/>
                      </a:lnTo>
                      <a:lnTo>
                        <a:pt x="0" y="143"/>
                      </a:lnTo>
                      <a:lnTo>
                        <a:pt x="739" y="294"/>
                      </a:lnTo>
                      <a:lnTo>
                        <a:pt x="895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tIns="27432" bIns="27432" anchor="ctr">
                  <a:spAutoFit/>
                </a:bodyPr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4" name="Freeform 184"/>
                <p:cNvSpPr>
                  <a:spLocks/>
                </p:cNvSpPr>
                <p:nvPr/>
              </p:nvSpPr>
              <p:spPr bwMode="auto">
                <a:xfrm>
                  <a:off x="1134" y="3275"/>
                  <a:ext cx="534" cy="11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508" y="118"/>
                    </a:cxn>
                    <a:cxn ang="0">
                      <a:pos x="531" y="103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531" h="118">
                      <a:moveTo>
                        <a:pt x="0" y="15"/>
                      </a:moveTo>
                      <a:lnTo>
                        <a:pt x="508" y="118"/>
                      </a:lnTo>
                      <a:lnTo>
                        <a:pt x="531" y="103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5" name="Freeform 185"/>
                <p:cNvSpPr>
                  <a:spLocks/>
                </p:cNvSpPr>
                <p:nvPr/>
              </p:nvSpPr>
              <p:spPr bwMode="auto">
                <a:xfrm>
                  <a:off x="982" y="3306"/>
                  <a:ext cx="550" cy="159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31" y="78"/>
                    </a:cxn>
                    <a:cxn ang="0">
                      <a:pos x="57" y="66"/>
                    </a:cxn>
                    <a:cxn ang="0">
                      <a:pos x="76" y="71"/>
                    </a:cxn>
                    <a:cxn ang="0">
                      <a:pos x="58" y="81"/>
                    </a:cxn>
                    <a:cxn ang="0">
                      <a:pos x="451" y="159"/>
                    </a:cxn>
                    <a:cxn ang="0">
                      <a:pos x="548" y="84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548" h="159">
                      <a:moveTo>
                        <a:pt x="0" y="74"/>
                      </a:moveTo>
                      <a:lnTo>
                        <a:pt x="31" y="78"/>
                      </a:lnTo>
                      <a:lnTo>
                        <a:pt x="57" y="66"/>
                      </a:lnTo>
                      <a:lnTo>
                        <a:pt x="76" y="71"/>
                      </a:lnTo>
                      <a:lnTo>
                        <a:pt x="58" y="81"/>
                      </a:lnTo>
                      <a:lnTo>
                        <a:pt x="451" y="159"/>
                      </a:lnTo>
                      <a:lnTo>
                        <a:pt x="548" y="84"/>
                      </a:lnTo>
                      <a:lnTo>
                        <a:pt x="130" y="0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6" name="Freeform 186"/>
                <p:cNvSpPr>
                  <a:spLocks/>
                </p:cNvSpPr>
                <p:nvPr/>
              </p:nvSpPr>
              <p:spPr bwMode="auto">
                <a:xfrm>
                  <a:off x="1496" y="3396"/>
                  <a:ext cx="141" cy="69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140" y="11"/>
                    </a:cxn>
                    <a:cxn ang="0">
                      <a:pos x="75" y="7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140" h="70">
                      <a:moveTo>
                        <a:pt x="73" y="0"/>
                      </a:moveTo>
                      <a:lnTo>
                        <a:pt x="140" y="11"/>
                      </a:lnTo>
                      <a:lnTo>
                        <a:pt x="75" y="7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7" name="Freeform 187"/>
                <p:cNvSpPr>
                  <a:spLocks/>
                </p:cNvSpPr>
                <p:nvPr/>
              </p:nvSpPr>
              <p:spPr bwMode="auto">
                <a:xfrm>
                  <a:off x="1570" y="3412"/>
                  <a:ext cx="167" cy="100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167" y="15"/>
                    </a:cxn>
                    <a:cxn ang="0">
                      <a:pos x="81" y="101"/>
                    </a:cxn>
                    <a:cxn ang="0">
                      <a:pos x="0" y="83"/>
                    </a:cxn>
                  </a:cxnLst>
                  <a:rect l="0" t="0" r="r" b="b"/>
                  <a:pathLst>
                    <a:path w="167" h="101">
                      <a:moveTo>
                        <a:pt x="87" y="0"/>
                      </a:moveTo>
                      <a:lnTo>
                        <a:pt x="167" y="15"/>
                      </a:lnTo>
                      <a:lnTo>
                        <a:pt x="81" y="101"/>
                      </a:lnTo>
                      <a:lnTo>
                        <a:pt x="0" y="83"/>
                      </a:lnTo>
                    </a:path>
                  </a:pathLst>
                </a:custGeom>
                <a:solidFill>
                  <a:srgbClr val="DDDDDD"/>
                </a:solidFill>
                <a:ln w="12700" cap="rnd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1" name="Group 188"/>
              <p:cNvGrpSpPr>
                <a:grpSpLocks/>
              </p:cNvGrpSpPr>
              <p:nvPr/>
            </p:nvGrpSpPr>
            <p:grpSpPr bwMode="auto">
              <a:xfrm>
                <a:off x="1460" y="2078"/>
                <a:ext cx="721" cy="441"/>
                <a:chOff x="1460" y="2078"/>
                <a:chExt cx="721" cy="441"/>
              </a:xfrm>
            </p:grpSpPr>
            <p:sp>
              <p:nvSpPr>
                <p:cNvPr id="48" name="Freeform 189"/>
                <p:cNvSpPr>
                  <a:spLocks noChangeAspect="1"/>
                </p:cNvSpPr>
                <p:nvPr/>
              </p:nvSpPr>
              <p:spPr bwMode="auto">
                <a:xfrm>
                  <a:off x="1460" y="2143"/>
                  <a:ext cx="168" cy="387"/>
                </a:xfrm>
                <a:custGeom>
                  <a:avLst/>
                  <a:gdLst/>
                  <a:ahLst/>
                  <a:cxnLst>
                    <a:cxn ang="0">
                      <a:pos x="169" y="246"/>
                    </a:cxn>
                    <a:cxn ang="0">
                      <a:pos x="1" y="0"/>
                    </a:cxn>
                    <a:cxn ang="0">
                      <a:pos x="0" y="123"/>
                    </a:cxn>
                    <a:cxn ang="0">
                      <a:pos x="165" y="377"/>
                    </a:cxn>
                  </a:cxnLst>
                  <a:rect l="0" t="0" r="r" b="b"/>
                  <a:pathLst>
                    <a:path w="169" h="377">
                      <a:moveTo>
                        <a:pt x="169" y="246"/>
                      </a:moveTo>
                      <a:lnTo>
                        <a:pt x="1" y="0"/>
                      </a:lnTo>
                      <a:lnTo>
                        <a:pt x="0" y="123"/>
                      </a:lnTo>
                      <a:lnTo>
                        <a:pt x="165" y="377"/>
                      </a:lnTo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EAEAEA">
                        <a:gamma/>
                        <a:tint val="60784"/>
                        <a:invGamma/>
                      </a:srgbClr>
                    </a:gs>
                  </a:gsLst>
                  <a:lin ang="0" scaled="1"/>
                </a:gra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Freeform 190"/>
                <p:cNvSpPr>
                  <a:spLocks noChangeAspect="1"/>
                </p:cNvSpPr>
                <p:nvPr/>
              </p:nvSpPr>
              <p:spPr bwMode="auto">
                <a:xfrm>
                  <a:off x="1464" y="2079"/>
                  <a:ext cx="723" cy="309"/>
                </a:xfrm>
                <a:custGeom>
                  <a:avLst/>
                  <a:gdLst/>
                  <a:ahLst/>
                  <a:cxnLst>
                    <a:cxn ang="0">
                      <a:pos x="166" y="310"/>
                    </a:cxn>
                    <a:cxn ang="0">
                      <a:pos x="718" y="211"/>
                    </a:cxn>
                    <a:cxn ang="0">
                      <a:pos x="444" y="0"/>
                    </a:cxn>
                    <a:cxn ang="0">
                      <a:pos x="0" y="64"/>
                    </a:cxn>
                    <a:cxn ang="0">
                      <a:pos x="166" y="310"/>
                    </a:cxn>
                  </a:cxnLst>
                  <a:rect l="0" t="0" r="r" b="b"/>
                  <a:pathLst>
                    <a:path w="718" h="310">
                      <a:moveTo>
                        <a:pt x="166" y="310"/>
                      </a:moveTo>
                      <a:lnTo>
                        <a:pt x="718" y="211"/>
                      </a:lnTo>
                      <a:lnTo>
                        <a:pt x="444" y="0"/>
                      </a:lnTo>
                      <a:lnTo>
                        <a:pt x="0" y="64"/>
                      </a:lnTo>
                      <a:lnTo>
                        <a:pt x="166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rnd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" name="Freeform 191"/>
                <p:cNvSpPr>
                  <a:spLocks/>
                </p:cNvSpPr>
                <p:nvPr/>
              </p:nvSpPr>
              <p:spPr bwMode="auto">
                <a:xfrm>
                  <a:off x="1622" y="2288"/>
                  <a:ext cx="557" cy="228"/>
                </a:xfrm>
                <a:custGeom>
                  <a:avLst/>
                  <a:gdLst/>
                  <a:ahLst/>
                  <a:cxnLst>
                    <a:cxn ang="0">
                      <a:pos x="6" y="99"/>
                    </a:cxn>
                    <a:cxn ang="0">
                      <a:pos x="557" y="0"/>
                    </a:cxn>
                    <a:cxn ang="0">
                      <a:pos x="549" y="121"/>
                    </a:cxn>
                    <a:cxn ang="0">
                      <a:pos x="0" y="228"/>
                    </a:cxn>
                    <a:cxn ang="0">
                      <a:pos x="6" y="99"/>
                    </a:cxn>
                  </a:cxnLst>
                  <a:rect l="0" t="0" r="r" b="b"/>
                  <a:pathLst>
                    <a:path w="557" h="228">
                      <a:moveTo>
                        <a:pt x="6" y="99"/>
                      </a:moveTo>
                      <a:lnTo>
                        <a:pt x="557" y="0"/>
                      </a:lnTo>
                      <a:lnTo>
                        <a:pt x="549" y="121"/>
                      </a:lnTo>
                      <a:lnTo>
                        <a:pt x="0" y="228"/>
                      </a:lnTo>
                      <a:lnTo>
                        <a:pt x="6" y="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50000">
                      <a:srgbClr val="EAEAEA">
                        <a:gamma/>
                        <a:tint val="0"/>
                        <a:invGamma/>
                      </a:srgbClr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Freeform 192"/>
                <p:cNvSpPr>
                  <a:spLocks/>
                </p:cNvSpPr>
                <p:nvPr/>
              </p:nvSpPr>
              <p:spPr bwMode="auto">
                <a:xfrm>
                  <a:off x="1644" y="2425"/>
                  <a:ext cx="168" cy="64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0" y="63"/>
                    </a:cxn>
                    <a:cxn ang="0">
                      <a:pos x="164" y="33"/>
                    </a:cxn>
                    <a:cxn ang="0">
                      <a:pos x="167" y="0"/>
                    </a:cxn>
                    <a:cxn ang="0">
                      <a:pos x="0" y="32"/>
                    </a:cxn>
                  </a:cxnLst>
                  <a:rect l="0" t="0" r="r" b="b"/>
                  <a:pathLst>
                    <a:path w="167" h="63">
                      <a:moveTo>
                        <a:pt x="0" y="32"/>
                      </a:moveTo>
                      <a:lnTo>
                        <a:pt x="0" y="63"/>
                      </a:lnTo>
                      <a:lnTo>
                        <a:pt x="164" y="33"/>
                      </a:lnTo>
                      <a:lnTo>
                        <a:pt x="167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/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" name="Oval 193"/>
                <p:cNvSpPr>
                  <a:spLocks noChangeArrowheads="1"/>
                </p:cNvSpPr>
                <p:nvPr/>
              </p:nvSpPr>
              <p:spPr bwMode="auto">
                <a:xfrm>
                  <a:off x="1783" y="2433"/>
                  <a:ext cx="17" cy="23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42" y="2338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2029" y="2340"/>
                  <a:ext cx="2" cy="85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2056" y="2336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2069" y="2334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7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2081" y="2332"/>
                  <a:ext cx="4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8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2094" y="2329"/>
                  <a:ext cx="4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2106" y="232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118" y="2323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129" y="2323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141" y="2321"/>
                  <a:ext cx="2" cy="83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2154" y="2319"/>
                  <a:ext cx="2" cy="81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17961" dir="18900000" algn="ctr" rotWithShape="0">
                    <a:srgbClr val="969696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4" name="Freeform 205"/>
                <p:cNvSpPr>
                  <a:spLocks/>
                </p:cNvSpPr>
                <p:nvPr/>
              </p:nvSpPr>
              <p:spPr bwMode="auto">
                <a:xfrm>
                  <a:off x="1862" y="2371"/>
                  <a:ext cx="93" cy="68"/>
                </a:xfrm>
                <a:custGeom>
                  <a:avLst/>
                  <a:gdLst/>
                  <a:ahLst/>
                  <a:cxnLst>
                    <a:cxn ang="0">
                      <a:pos x="2" y="33"/>
                    </a:cxn>
                    <a:cxn ang="0">
                      <a:pos x="0" y="138"/>
                    </a:cxn>
                    <a:cxn ang="0">
                      <a:pos x="186" y="104"/>
                    </a:cxn>
                    <a:cxn ang="0">
                      <a:pos x="186" y="0"/>
                    </a:cxn>
                    <a:cxn ang="0">
                      <a:pos x="2" y="33"/>
                    </a:cxn>
                  </a:cxnLst>
                  <a:rect l="0" t="0" r="r" b="b"/>
                  <a:pathLst>
                    <a:path w="186" h="138">
                      <a:moveTo>
                        <a:pt x="2" y="33"/>
                      </a:moveTo>
                      <a:lnTo>
                        <a:pt x="0" y="138"/>
                      </a:lnTo>
                      <a:lnTo>
                        <a:pt x="186" y="104"/>
                      </a:lnTo>
                      <a:lnTo>
                        <a:pt x="186" y="0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969696">
                        <a:gamma/>
                        <a:shade val="75686"/>
                        <a:invGamma/>
                      </a:srgbClr>
                    </a:gs>
                  </a:gsLst>
                  <a:lin ang="0" scaled="1"/>
                </a:gradFill>
                <a:ln w="317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13500000">
                    <a:srgbClr val="969696">
                      <a:alpha val="50000"/>
                    </a:srgbClr>
                  </a:prstShdw>
                </a:effectLst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5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1874" y="2408"/>
                  <a:ext cx="0" cy="21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6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947" y="2394"/>
                  <a:ext cx="0" cy="19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7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1938" y="2404"/>
                  <a:ext cx="0" cy="15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8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886" y="2417"/>
                  <a:ext cx="0" cy="14"/>
                </a:xfrm>
                <a:prstGeom prst="line">
                  <a:avLst/>
                </a:prstGeom>
                <a:noFill/>
                <a:ln w="9525">
                  <a:solidFill>
                    <a:srgbClr val="3399FF">
                      <a:alpha val="5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9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1897" y="2419"/>
                  <a:ext cx="29" cy="6"/>
                </a:xfrm>
                <a:prstGeom prst="line">
                  <a:avLst/>
                </a:prstGeom>
                <a:noFill/>
                <a:ln w="9525">
                  <a:solidFill>
                    <a:srgbClr val="FFFF99">
                      <a:alpha val="4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0" name="Freeform 211"/>
                <p:cNvSpPr>
                  <a:spLocks/>
                </p:cNvSpPr>
                <p:nvPr/>
              </p:nvSpPr>
              <p:spPr bwMode="auto">
                <a:xfrm>
                  <a:off x="1671" y="2387"/>
                  <a:ext cx="116" cy="44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" y="38"/>
                    </a:cxn>
                    <a:cxn ang="0">
                      <a:pos x="116" y="19"/>
                    </a:cxn>
                    <a:cxn ang="0">
                      <a:pos x="116" y="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16" h="38">
                      <a:moveTo>
                        <a:pt x="0" y="20"/>
                      </a:moveTo>
                      <a:lnTo>
                        <a:pt x="1" y="38"/>
                      </a:lnTo>
                      <a:lnTo>
                        <a:pt x="116" y="19"/>
                      </a:lnTo>
                      <a:lnTo>
                        <a:pt x="11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>
                        <a:gamma/>
                        <a:tint val="60784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0" scaled="1"/>
                </a:gradFill>
                <a:ln w="9525">
                  <a:noFill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1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661" y="2394"/>
                  <a:ext cx="133" cy="23"/>
                </a:xfrm>
                <a:prstGeom prst="line">
                  <a:avLst/>
                </a:prstGeom>
                <a:noFill/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2" name="Group 213"/>
              <p:cNvGrpSpPr>
                <a:grpSpLocks/>
              </p:cNvGrpSpPr>
              <p:nvPr/>
            </p:nvGrpSpPr>
            <p:grpSpPr bwMode="auto">
              <a:xfrm flipH="1">
                <a:off x="1537" y="1679"/>
                <a:ext cx="584" cy="582"/>
                <a:chOff x="1831" y="1130"/>
                <a:chExt cx="1859" cy="1865"/>
              </a:xfrm>
            </p:grpSpPr>
            <p:grpSp>
              <p:nvGrpSpPr>
                <p:cNvPr id="33" name="Group 214"/>
                <p:cNvGrpSpPr>
                  <a:grpSpLocks/>
                </p:cNvGrpSpPr>
                <p:nvPr/>
              </p:nvGrpSpPr>
              <p:grpSpPr bwMode="auto">
                <a:xfrm>
                  <a:off x="2480" y="1330"/>
                  <a:ext cx="1210" cy="1249"/>
                  <a:chOff x="2611" y="1208"/>
                  <a:chExt cx="1210" cy="1398"/>
                </a:xfrm>
              </p:grpSpPr>
              <p:sp>
                <p:nvSpPr>
                  <p:cNvPr id="46" name="Freeform 215"/>
                  <p:cNvSpPr>
                    <a:spLocks/>
                  </p:cNvSpPr>
                  <p:nvPr/>
                </p:nvSpPr>
                <p:spPr bwMode="auto">
                  <a:xfrm>
                    <a:off x="2570" y="1199"/>
                    <a:ext cx="1244" cy="180"/>
                  </a:xfrm>
                  <a:custGeom>
                    <a:avLst/>
                    <a:gdLst/>
                    <a:ahLst/>
                    <a:cxnLst>
                      <a:cxn ang="0">
                        <a:pos x="1205" y="151"/>
                      </a:cxn>
                      <a:cxn ang="0">
                        <a:pos x="964" y="178"/>
                      </a:cxn>
                      <a:cxn ang="0">
                        <a:pos x="0" y="0"/>
                      </a:cxn>
                      <a:cxn ang="0">
                        <a:pos x="1205" y="151"/>
                      </a:cxn>
                    </a:cxnLst>
                    <a:rect l="0" t="0" r="r" b="b"/>
                    <a:pathLst>
                      <a:path w="1205" h="178">
                        <a:moveTo>
                          <a:pt x="1205" y="151"/>
                        </a:moveTo>
                        <a:lnTo>
                          <a:pt x="964" y="178"/>
                        </a:lnTo>
                        <a:lnTo>
                          <a:pt x="0" y="0"/>
                        </a:lnTo>
                        <a:lnTo>
                          <a:pt x="1205" y="151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7" name="Freeform 216"/>
                  <p:cNvSpPr>
                    <a:spLocks/>
                  </p:cNvSpPr>
                  <p:nvPr/>
                </p:nvSpPr>
                <p:spPr bwMode="auto">
                  <a:xfrm>
                    <a:off x="3413" y="1359"/>
                    <a:ext cx="406" cy="1248"/>
                  </a:xfrm>
                  <a:custGeom>
                    <a:avLst/>
                    <a:gdLst/>
                    <a:ahLst/>
                    <a:cxnLst>
                      <a:cxn ang="0">
                        <a:pos x="405" y="0"/>
                      </a:cxn>
                      <a:cxn ang="0">
                        <a:pos x="389" y="1000"/>
                      </a:cxn>
                      <a:cxn ang="0">
                        <a:pos x="133" y="1241"/>
                      </a:cxn>
                      <a:cxn ang="0">
                        <a:pos x="0" y="13"/>
                      </a:cxn>
                      <a:cxn ang="0">
                        <a:pos x="189" y="24"/>
                      </a:cxn>
                      <a:cxn ang="0">
                        <a:pos x="405" y="0"/>
                      </a:cxn>
                    </a:cxnLst>
                    <a:rect l="0" t="0" r="r" b="b"/>
                    <a:pathLst>
                      <a:path w="405" h="1241">
                        <a:moveTo>
                          <a:pt x="405" y="0"/>
                        </a:moveTo>
                        <a:lnTo>
                          <a:pt x="389" y="1000"/>
                        </a:lnTo>
                        <a:lnTo>
                          <a:pt x="133" y="1241"/>
                        </a:lnTo>
                        <a:lnTo>
                          <a:pt x="0" y="13"/>
                        </a:lnTo>
                        <a:lnTo>
                          <a:pt x="189" y="24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969696">
                          <a:gamma/>
                          <a:tint val="48627"/>
                          <a:invGamma/>
                        </a:srgbClr>
                      </a:gs>
                      <a:gs pos="100000">
                        <a:srgbClr val="969696"/>
                      </a:gs>
                    </a:gsLst>
                    <a:lin ang="0" scaled="1"/>
                  </a:gradFill>
                  <a:ln w="9525">
                    <a:solidFill>
                      <a:srgbClr val="969696"/>
                    </a:solidFill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kern="0">
                      <a:solidFill>
                        <a:sysClr val="windowText" lastClr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34" name="Oval 217"/>
                <p:cNvSpPr>
                  <a:spLocks noChangeArrowheads="1"/>
                </p:cNvSpPr>
                <p:nvPr/>
              </p:nvSpPr>
              <p:spPr bwMode="auto">
                <a:xfrm flipH="1">
                  <a:off x="2273" y="2679"/>
                  <a:ext cx="1102" cy="316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Oval 218"/>
                <p:cNvSpPr>
                  <a:spLocks noChangeArrowheads="1"/>
                </p:cNvSpPr>
                <p:nvPr/>
              </p:nvSpPr>
              <p:spPr bwMode="auto">
                <a:xfrm flipH="1">
                  <a:off x="2273" y="2654"/>
                  <a:ext cx="1102" cy="31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100000">
                      <a:srgbClr val="EAEAEA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" name="Freeform 219"/>
                <p:cNvSpPr>
                  <a:spLocks/>
                </p:cNvSpPr>
                <p:nvPr/>
              </p:nvSpPr>
              <p:spPr bwMode="auto">
                <a:xfrm>
                  <a:off x="1829" y="1136"/>
                  <a:ext cx="1619" cy="1735"/>
                </a:xfrm>
                <a:custGeom>
                  <a:avLst/>
                  <a:gdLst/>
                  <a:ahLst/>
                  <a:cxnLst>
                    <a:cxn ang="0">
                      <a:pos x="1602" y="204"/>
                    </a:cxn>
                    <a:cxn ang="0">
                      <a:pos x="5" y="0"/>
                    </a:cxn>
                    <a:cxn ang="0">
                      <a:pos x="0" y="1488"/>
                    </a:cxn>
                    <a:cxn ang="0">
                      <a:pos x="1597" y="1734"/>
                    </a:cxn>
                    <a:cxn ang="0">
                      <a:pos x="1602" y="204"/>
                    </a:cxn>
                  </a:cxnLst>
                  <a:rect l="0" t="0" r="r" b="b"/>
                  <a:pathLst>
                    <a:path w="1602" h="1734">
                      <a:moveTo>
                        <a:pt x="1602" y="204"/>
                      </a:moveTo>
                      <a:lnTo>
                        <a:pt x="5" y="0"/>
                      </a:lnTo>
                      <a:lnTo>
                        <a:pt x="0" y="1488"/>
                      </a:lnTo>
                      <a:lnTo>
                        <a:pt x="1597" y="1734"/>
                      </a:lnTo>
                      <a:lnTo>
                        <a:pt x="1602" y="20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" name="Freeform 220"/>
                <p:cNvSpPr>
                  <a:spLocks/>
                </p:cNvSpPr>
                <p:nvPr/>
              </p:nvSpPr>
              <p:spPr bwMode="auto">
                <a:xfrm>
                  <a:off x="1897" y="2542"/>
                  <a:ext cx="1330" cy="328"/>
                </a:xfrm>
                <a:custGeom>
                  <a:avLst/>
                  <a:gdLst/>
                  <a:ahLst/>
                  <a:cxnLst>
                    <a:cxn ang="0">
                      <a:pos x="1327" y="200"/>
                    </a:cxn>
                    <a:cxn ang="0">
                      <a:pos x="0" y="0"/>
                    </a:cxn>
                    <a:cxn ang="0">
                      <a:pos x="0" y="115"/>
                    </a:cxn>
                    <a:cxn ang="0">
                      <a:pos x="1330" y="330"/>
                    </a:cxn>
                    <a:cxn ang="0">
                      <a:pos x="1327" y="200"/>
                    </a:cxn>
                  </a:cxnLst>
                  <a:rect l="0" t="0" r="r" b="b"/>
                  <a:pathLst>
                    <a:path w="1330" h="330">
                      <a:moveTo>
                        <a:pt x="1327" y="200"/>
                      </a:moveTo>
                      <a:lnTo>
                        <a:pt x="0" y="0"/>
                      </a:lnTo>
                      <a:lnTo>
                        <a:pt x="0" y="115"/>
                      </a:lnTo>
                      <a:lnTo>
                        <a:pt x="1330" y="330"/>
                      </a:lnTo>
                      <a:lnTo>
                        <a:pt x="1327" y="2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" name="Freeform 221"/>
                <p:cNvSpPr>
                  <a:spLocks/>
                </p:cNvSpPr>
                <p:nvPr/>
              </p:nvSpPr>
              <p:spPr bwMode="auto">
                <a:xfrm>
                  <a:off x="3436" y="1334"/>
                  <a:ext cx="55" cy="1536"/>
                </a:xfrm>
                <a:custGeom>
                  <a:avLst/>
                  <a:gdLst/>
                  <a:ahLst/>
                  <a:cxnLst>
                    <a:cxn ang="0">
                      <a:pos x="4" y="16"/>
                    </a:cxn>
                    <a:cxn ang="0">
                      <a:pos x="56" y="0"/>
                    </a:cxn>
                    <a:cxn ang="0">
                      <a:pos x="46" y="1513"/>
                    </a:cxn>
                    <a:cxn ang="0">
                      <a:pos x="0" y="1536"/>
                    </a:cxn>
                    <a:cxn ang="0">
                      <a:pos x="4" y="16"/>
                    </a:cxn>
                  </a:cxnLst>
                  <a:rect l="0" t="0" r="r" b="b"/>
                  <a:pathLst>
                    <a:path w="56" h="1536">
                      <a:moveTo>
                        <a:pt x="4" y="16"/>
                      </a:moveTo>
                      <a:lnTo>
                        <a:pt x="56" y="0"/>
                      </a:lnTo>
                      <a:lnTo>
                        <a:pt x="46" y="1513"/>
                      </a:lnTo>
                      <a:lnTo>
                        <a:pt x="0" y="1536"/>
                      </a:lnTo>
                      <a:lnTo>
                        <a:pt x="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77777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Oval 222"/>
                <p:cNvSpPr>
                  <a:spLocks noChangeArrowheads="1"/>
                </p:cNvSpPr>
                <p:nvPr/>
              </p:nvSpPr>
              <p:spPr bwMode="auto">
                <a:xfrm flipH="1">
                  <a:off x="1971" y="2567"/>
                  <a:ext cx="49" cy="93"/>
                </a:xfrm>
                <a:prstGeom prst="ellipse">
                  <a:avLst/>
                </a:prstGeom>
                <a:solidFill>
                  <a:srgbClr val="777777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" name="Oval 223"/>
                <p:cNvSpPr>
                  <a:spLocks noChangeArrowheads="1"/>
                </p:cNvSpPr>
                <p:nvPr/>
              </p:nvSpPr>
              <p:spPr bwMode="auto">
                <a:xfrm flipH="1">
                  <a:off x="2063" y="2592"/>
                  <a:ext cx="43" cy="74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" name="Oval 224"/>
                <p:cNvSpPr>
                  <a:spLocks noChangeArrowheads="1"/>
                </p:cNvSpPr>
                <p:nvPr/>
              </p:nvSpPr>
              <p:spPr bwMode="auto">
                <a:xfrm flipH="1">
                  <a:off x="2359" y="2660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Oval 225"/>
                <p:cNvSpPr>
                  <a:spLocks noChangeArrowheads="1"/>
                </p:cNvSpPr>
                <p:nvPr/>
              </p:nvSpPr>
              <p:spPr bwMode="auto">
                <a:xfrm flipH="1">
                  <a:off x="2457" y="2679"/>
                  <a:ext cx="49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Oval 226"/>
                <p:cNvSpPr>
                  <a:spLocks noChangeArrowheads="1"/>
                </p:cNvSpPr>
                <p:nvPr/>
              </p:nvSpPr>
              <p:spPr bwMode="auto">
                <a:xfrm flipH="1">
                  <a:off x="2556" y="2691"/>
                  <a:ext cx="55" cy="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" name="Freeform 227"/>
                <p:cNvSpPr>
                  <a:spLocks/>
                </p:cNvSpPr>
                <p:nvPr/>
              </p:nvSpPr>
              <p:spPr bwMode="auto">
                <a:xfrm>
                  <a:off x="1952" y="1310"/>
                  <a:ext cx="1342" cy="1363"/>
                </a:xfrm>
                <a:custGeom>
                  <a:avLst/>
                  <a:gdLst>
                    <a:gd name="T0" fmla="*/ 1318 w 1345"/>
                    <a:gd name="T1" fmla="*/ 167 h 1366"/>
                    <a:gd name="T2" fmla="*/ 0 w 1345"/>
                    <a:gd name="T3" fmla="*/ 0 h 1366"/>
                    <a:gd name="T4" fmla="*/ 0 w 1345"/>
                    <a:gd name="T5" fmla="*/ 1145 h 1366"/>
                    <a:gd name="T6" fmla="*/ 1333 w 1345"/>
                    <a:gd name="T7" fmla="*/ 1354 h 1366"/>
                    <a:gd name="T8" fmla="*/ 1318 w 1345"/>
                    <a:gd name="T9" fmla="*/ 167 h 13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1366"/>
                    <a:gd name="T17" fmla="*/ 1345 w 1345"/>
                    <a:gd name="T18" fmla="*/ 1366 h 13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1366">
                      <a:moveTo>
                        <a:pt x="1330" y="167"/>
                      </a:moveTo>
                      <a:lnTo>
                        <a:pt x="0" y="0"/>
                      </a:lnTo>
                      <a:lnTo>
                        <a:pt x="0" y="1157"/>
                      </a:lnTo>
                      <a:lnTo>
                        <a:pt x="1345" y="1366"/>
                      </a:lnTo>
                      <a:lnTo>
                        <a:pt x="1330" y="16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4D4D4D"/>
                    </a:gs>
                  </a:gsLst>
                  <a:lin ang="54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latinLnBrk="0"/>
                  <a:endParaRPr kumimoji="0"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Freeform 228"/>
                <p:cNvSpPr>
                  <a:spLocks/>
                </p:cNvSpPr>
                <p:nvPr/>
              </p:nvSpPr>
              <p:spPr bwMode="auto">
                <a:xfrm>
                  <a:off x="1835" y="1130"/>
                  <a:ext cx="1656" cy="217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8" y="0"/>
                    </a:cxn>
                    <a:cxn ang="0">
                      <a:pos x="1660" y="199"/>
                    </a:cxn>
                    <a:cxn ang="0">
                      <a:pos x="1613" y="214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1660" h="214">
                      <a:moveTo>
                        <a:pt x="0" y="10"/>
                      </a:moveTo>
                      <a:lnTo>
                        <a:pt x="68" y="0"/>
                      </a:lnTo>
                      <a:lnTo>
                        <a:pt x="1660" y="199"/>
                      </a:lnTo>
                      <a:lnTo>
                        <a:pt x="1613" y="214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440" name="TextBox 439"/>
            <p:cNvSpPr txBox="1"/>
            <p:nvPr/>
          </p:nvSpPr>
          <p:spPr>
            <a:xfrm>
              <a:off x="3952242" y="4259253"/>
              <a:ext cx="861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rPr>
                <a:t>Monitor</a:t>
              </a: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rPr>
                <a:t>(Sniffer)</a:t>
              </a:r>
              <a:endPara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240319" y="3745826"/>
              <a:ext cx="1020765" cy="512469"/>
              <a:chOff x="3631747" y="1650479"/>
              <a:chExt cx="1020765" cy="512469"/>
            </a:xfrm>
          </p:grpSpPr>
          <p:sp>
            <p:nvSpPr>
              <p:cNvPr id="434" name="AutoShape 26"/>
              <p:cNvSpPr>
                <a:spLocks noChangeArrowheads="1"/>
              </p:cNvSpPr>
              <p:nvPr/>
            </p:nvSpPr>
            <p:spPr bwMode="auto">
              <a:xfrm>
                <a:off x="3633565" y="1650479"/>
                <a:ext cx="1018947" cy="512469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5" name="Freeform 27"/>
              <p:cNvSpPr>
                <a:spLocks/>
              </p:cNvSpPr>
              <p:nvPr/>
            </p:nvSpPr>
            <p:spPr bwMode="auto">
              <a:xfrm>
                <a:off x="3631747" y="1650479"/>
                <a:ext cx="1019856" cy="288008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66288" y="1970260"/>
                <a:ext cx="683540" cy="18038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600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TAP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grpSp>
          <p:nvGrpSpPr>
            <p:cNvPr id="442" name="Group 25"/>
            <p:cNvGrpSpPr>
              <a:grpSpLocks/>
            </p:cNvGrpSpPr>
            <p:nvPr/>
          </p:nvGrpSpPr>
          <p:grpSpPr bwMode="auto">
            <a:xfrm>
              <a:off x="7019580" y="3717659"/>
              <a:ext cx="1368687" cy="475115"/>
              <a:chOff x="3498" y="3226"/>
              <a:chExt cx="1123" cy="500"/>
            </a:xfrm>
          </p:grpSpPr>
          <p:sp>
            <p:nvSpPr>
              <p:cNvPr id="443" name="AutoShape 26"/>
              <p:cNvSpPr>
                <a:spLocks noChangeArrowheads="1"/>
              </p:cNvSpPr>
              <p:nvPr/>
            </p:nvSpPr>
            <p:spPr bwMode="auto">
              <a:xfrm>
                <a:off x="3500" y="3226"/>
                <a:ext cx="1121" cy="5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4" name="Freeform 27"/>
              <p:cNvSpPr>
                <a:spLocks/>
              </p:cNvSpPr>
              <p:nvPr/>
            </p:nvSpPr>
            <p:spPr bwMode="auto">
              <a:xfrm>
                <a:off x="3498" y="3226"/>
                <a:ext cx="1122" cy="281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5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36" y="3538"/>
                <a:ext cx="752" cy="17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600" kern="10" dirty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446" name="Freeform 29"/>
              <p:cNvSpPr>
                <a:spLocks/>
              </p:cNvSpPr>
              <p:nvPr/>
            </p:nvSpPr>
            <p:spPr bwMode="auto">
              <a:xfrm>
                <a:off x="3601" y="3233"/>
                <a:ext cx="921" cy="242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47" name="TextBox 446"/>
            <p:cNvSpPr txBox="1"/>
            <p:nvPr/>
          </p:nvSpPr>
          <p:spPr>
            <a:xfrm>
              <a:off x="4454477" y="5546495"/>
              <a:ext cx="8980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rPr>
                <a:t>Network</a:t>
              </a: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rPr>
                <a:t>(Target)</a:t>
              </a:r>
              <a:endParaRPr lang="ko-KR" altLang="en-US" sz="14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250" name="그림 2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2" y="3228062"/>
            <a:ext cx="3676650" cy="838200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55" y="4181733"/>
            <a:ext cx="3467913" cy="18007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8957" y="335488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6120815" y="38410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396485" y="328623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6" name="내용 개체 틀 2"/>
          <p:cNvSpPr txBox="1">
            <a:spLocks/>
          </p:cNvSpPr>
          <p:nvPr/>
        </p:nvSpPr>
        <p:spPr>
          <a:xfrm>
            <a:off x="617389" y="696175"/>
            <a:ext cx="8189142" cy="176229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  <a:lvl2pPr marL="457200" indent="-18288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2pPr>
            <a:lvl3pPr marL="731520" indent="-18288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3pPr>
            <a:lvl4pPr marL="1005840" indent="-18288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4pPr>
            <a:lvl5pPr marL="1280160" indent="-18288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5pPr>
            <a:lvl6pPr marL="16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Garamond" pitchFamily="18" charset="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525" indent="-9525">
              <a:lnSpc>
                <a:spcPct val="200000"/>
              </a:lnSpc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포트로 구성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양방향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트래픽을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스니핑하기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위한 물리적 모니터 포트를 하나만 갖고 있음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385849" y="3078472"/>
            <a:ext cx="5654565" cy="142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4888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Network TAP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C8F9-1B7B-4208-8946-3C69B0991E5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1863" y="1130648"/>
            <a:ext cx="7960273" cy="106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Network상의 In-Line 한 구간에 이동하는 Packet Data를 복사하여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Monitor</a:t>
            </a:r>
            <a:r>
              <a:rPr lang="ko-KR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장비로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보내주는 역할을 하는 가장 기본적인 TAP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381058" y="2890741"/>
            <a:ext cx="1357493" cy="420827"/>
            <a:chOff x="1112438" y="3203569"/>
            <a:chExt cx="1431064" cy="569646"/>
          </a:xfrm>
        </p:grpSpPr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>
              <a:off x="1116115" y="3203569"/>
              <a:ext cx="1427387" cy="569646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5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1112438" y="3203569"/>
              <a:ext cx="1428903" cy="320121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5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auto">
            <a:xfrm>
              <a:off x="1272292" y="3216429"/>
              <a:ext cx="1172821" cy="273869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85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065" y="2539211"/>
            <a:ext cx="800411" cy="98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26"/>
          <p:cNvSpPr>
            <a:spLocks noChangeArrowheads="1"/>
          </p:cNvSpPr>
          <p:nvPr/>
        </p:nvSpPr>
        <p:spPr bwMode="auto">
          <a:xfrm>
            <a:off x="4310250" y="2903709"/>
            <a:ext cx="1290754" cy="411989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200" b="1" kern="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Network TAP</a:t>
            </a:r>
            <a:endParaRPr lang="ko-KR" altLang="en-US" sz="1200" b="1" ker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21" name="WordArt 28"/>
          <p:cNvSpPr>
            <a:spLocks noChangeArrowheads="1" noChangeShapeType="1" noTextEdit="1"/>
          </p:cNvSpPr>
          <p:nvPr/>
        </p:nvSpPr>
        <p:spPr bwMode="auto">
          <a:xfrm>
            <a:off x="4343917" y="3166316"/>
            <a:ext cx="865984" cy="14525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endParaRPr lang="ko-KR" altLang="en-US" sz="1852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47" y="4361028"/>
            <a:ext cx="1548304" cy="187010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679501" y="6231136"/>
            <a:ext cx="77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Monitor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90700" y="3039044"/>
            <a:ext cx="1133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SWITCH</a:t>
            </a:r>
            <a:endParaRPr lang="ko-KR" altLang="en-US" b="1" ker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267" name="Picture 3" descr="https://t1.daumcdn.net/cfile/tistory/21721F3751CD262D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37" y="4018504"/>
            <a:ext cx="15240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https://t1.daumcdn.net/cfile/tistory/2210E34351CD262E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6" y="5468391"/>
            <a:ext cx="19145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https://t1.daumcdn.net/cfile/tistory/2716CA3651CD262D2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37" y="4726122"/>
            <a:ext cx="1524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796815" y="3786517"/>
            <a:ext cx="2440371" cy="22071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237186" y="3408376"/>
            <a:ext cx="944289" cy="3781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9" idx="3"/>
          </p:cNvCxnSpPr>
          <p:nvPr/>
        </p:nvCxnSpPr>
        <p:spPr>
          <a:xfrm>
            <a:off x="4841452" y="3315698"/>
            <a:ext cx="9747" cy="12905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9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0525" y="1510552"/>
            <a:ext cx="7772400" cy="109462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3. TCP/IP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프로토콜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7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2976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692623"/>
              </p:ext>
            </p:extLst>
          </p:nvPr>
        </p:nvGraphicFramePr>
        <p:xfrm>
          <a:off x="3705382" y="1185763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029" name="Rectangle 23"/>
          <p:cNvSpPr>
            <a:spLocks noChangeArrowheads="1"/>
          </p:cNvSpPr>
          <p:nvPr/>
        </p:nvSpPr>
        <p:spPr bwMode="auto">
          <a:xfrm>
            <a:off x="3292632" y="21096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3030" name="Rectangle 24"/>
          <p:cNvSpPr>
            <a:spLocks noChangeArrowheads="1"/>
          </p:cNvSpPr>
          <p:nvPr/>
        </p:nvSpPr>
        <p:spPr bwMode="auto">
          <a:xfrm>
            <a:off x="3286282" y="13730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3031" name="Rectangle 25"/>
          <p:cNvSpPr>
            <a:spLocks noChangeArrowheads="1"/>
          </p:cNvSpPr>
          <p:nvPr/>
        </p:nvSpPr>
        <p:spPr bwMode="auto">
          <a:xfrm>
            <a:off x="3292632" y="28589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3032" name="Rectangle 26"/>
          <p:cNvSpPr>
            <a:spLocks noChangeArrowheads="1"/>
          </p:cNvSpPr>
          <p:nvPr/>
        </p:nvSpPr>
        <p:spPr bwMode="auto">
          <a:xfrm>
            <a:off x="3292632" y="36082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3033" name="Rectangle 27"/>
          <p:cNvSpPr>
            <a:spLocks noChangeArrowheads="1"/>
          </p:cNvSpPr>
          <p:nvPr/>
        </p:nvSpPr>
        <p:spPr bwMode="auto">
          <a:xfrm>
            <a:off x="3292632" y="43575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034" name="Rectangle 28"/>
          <p:cNvSpPr>
            <a:spLocks noChangeArrowheads="1"/>
          </p:cNvSpPr>
          <p:nvPr/>
        </p:nvSpPr>
        <p:spPr bwMode="auto">
          <a:xfrm>
            <a:off x="3292632" y="51195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3035" name="Rectangle 29"/>
          <p:cNvSpPr>
            <a:spLocks noChangeArrowheads="1"/>
          </p:cNvSpPr>
          <p:nvPr/>
        </p:nvSpPr>
        <p:spPr bwMode="auto">
          <a:xfrm>
            <a:off x="3292632" y="5881588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4322" y="394820"/>
            <a:ext cx="7559920" cy="7766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OSI 7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참조모델 </a:t>
            </a:r>
          </a:p>
        </p:txBody>
      </p:sp>
      <p:sp>
        <p:nvSpPr>
          <p:cNvPr id="3" name="오른쪽 대괄호 2"/>
          <p:cNvSpPr/>
          <p:nvPr/>
        </p:nvSpPr>
        <p:spPr bwMode="auto">
          <a:xfrm>
            <a:off x="6634741" y="1270040"/>
            <a:ext cx="391373" cy="2074209"/>
          </a:xfrm>
          <a:prstGeom prst="rightBracke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오른쪽 대괄호 16"/>
          <p:cNvSpPr/>
          <p:nvPr/>
        </p:nvSpPr>
        <p:spPr bwMode="auto">
          <a:xfrm>
            <a:off x="6634741" y="4395688"/>
            <a:ext cx="391373" cy="1879600"/>
          </a:xfrm>
          <a:prstGeom prst="rightBracke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26114" y="2149861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상위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계층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(Software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66242" y="5119588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하위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계층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(Hardware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447728" y="6447633"/>
            <a:ext cx="1295400" cy="246062"/>
          </a:xfrm>
        </p:spPr>
        <p:txBody>
          <a:bodyPr/>
          <a:lstStyle/>
          <a:p>
            <a:pPr>
              <a:defRPr/>
            </a:pPr>
            <a:fld id="{0B7543D3-D02F-40DF-8507-5C6C57421F0B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026113" y="3572965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중계 계층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(Middleware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오른쪽 대괄호 20"/>
          <p:cNvSpPr/>
          <p:nvPr/>
        </p:nvSpPr>
        <p:spPr bwMode="auto">
          <a:xfrm>
            <a:off x="6634741" y="3481169"/>
            <a:ext cx="391373" cy="738128"/>
          </a:xfrm>
          <a:prstGeom prst="rightBracke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0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486650" y="6263295"/>
            <a:ext cx="1295400" cy="246062"/>
          </a:xfrm>
        </p:spPr>
        <p:txBody>
          <a:bodyPr/>
          <a:lstStyle/>
          <a:p>
            <a:pPr>
              <a:defRPr/>
            </a:pPr>
            <a:fld id="{F144870C-26EA-48E6-B006-78871CD70451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35164" y="1632704"/>
            <a:ext cx="7005458" cy="4630591"/>
            <a:chOff x="1355875" y="1600200"/>
            <a:chExt cx="6667500" cy="43761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5875" y="1600200"/>
              <a:ext cx="6667500" cy="36861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475782" y="5191482"/>
              <a:ext cx="4658265" cy="70035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8151" y="5341606"/>
              <a:ext cx="18245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Ethernet LAN </a:t>
              </a:r>
              <a:endPara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440611" y="5191482"/>
              <a:ext cx="1035171" cy="0"/>
            </a:xfrm>
            <a:prstGeom prst="line">
              <a:avLst/>
            </a:prstGeom>
            <a:ln w="2222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512401" y="5191482"/>
              <a:ext cx="89159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Network</a:t>
              </a:r>
            </a:p>
            <a:p>
              <a:r>
                <a:rPr lang="en-US" altLang="ko-KR" sz="1500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Access</a:t>
              </a:r>
            </a:p>
            <a:p>
              <a:r>
                <a:rPr lang="en-US" altLang="ko-KR" sz="1500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Layer</a:t>
              </a:r>
              <a:endParaRPr lang="ko-KR" altLang="en-US" sz="15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594872" y="670760"/>
            <a:ext cx="5952392" cy="344366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TCP/IP Protocol Stack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4063" y="5033123"/>
            <a:ext cx="4380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ARP RARP                                       ICMP  IGMP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73637" y="4632429"/>
            <a:ext cx="384048" cy="384048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28901" y="4616995"/>
            <a:ext cx="384048" cy="384048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1573" y="46471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86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4" y="1106702"/>
            <a:ext cx="8843008" cy="5432425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3824" y="350814"/>
            <a:ext cx="8286750" cy="5532438"/>
          </a:xfrm>
          <a:prstGeom prst="rect">
            <a:avLst/>
          </a:prstGeom>
        </p:spPr>
        <p:txBody>
          <a:bodyPr/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25000"/>
              </a:spcAft>
              <a:buSzPct val="120000"/>
              <a:buBlip>
                <a:blip r:embed="rId4"/>
              </a:buBlip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176213" algn="l" rtl="0" eaLnBrk="0" fontAlgn="base" hangingPunct="0">
              <a:spcBef>
                <a:spcPct val="0"/>
              </a:spcBef>
              <a:spcAft>
                <a:spcPct val="2500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94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Font typeface="돋움" pitchFamily="50" charset="-127"/>
              <a:buChar char="▫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957388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145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8717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289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86188" indent="-228600" algn="l" rtl="0" fontAlgn="base">
              <a:spcBef>
                <a:spcPct val="0"/>
              </a:spcBef>
              <a:spcAft>
                <a:spcPct val="25000"/>
              </a:spcAft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7675" lvl="1" indent="0" eaLnBrk="1" hangingPunct="1">
              <a:lnSpc>
                <a:spcPct val="100000"/>
              </a:lnSpc>
              <a:buFontTx/>
              <a:buNone/>
            </a:pPr>
            <a:r>
              <a:rPr lang="en-US" altLang="ko-KR" sz="32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ko-KR" altLang="en-US" sz="3200" b="0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Encapsulation</a:t>
            </a:r>
          </a:p>
        </p:txBody>
      </p:sp>
      <p:cxnSp>
        <p:nvCxnSpPr>
          <p:cNvPr id="5" name="직선 화살표 연결선 4"/>
          <p:cNvCxnSpPr/>
          <p:nvPr/>
        </p:nvCxnSpPr>
        <p:spPr bwMode="auto">
          <a:xfrm flipV="1">
            <a:off x="7255600" y="5384590"/>
            <a:ext cx="627530" cy="8965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266871" y="5529309"/>
            <a:ext cx="9478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9432" y="6456577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772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22EA7-80FE-42C8-BCF2-09639A4FECE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117" y="522478"/>
            <a:ext cx="7886700" cy="5207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1) TCP Header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0" y="2008838"/>
            <a:ext cx="7090120" cy="4347512"/>
          </a:xfrm>
          <a:noFill/>
        </p:spPr>
      </p:pic>
      <p:sp>
        <p:nvSpPr>
          <p:cNvPr id="2" name="직사각형 1"/>
          <p:cNvSpPr/>
          <p:nvPr/>
        </p:nvSpPr>
        <p:spPr>
          <a:xfrm>
            <a:off x="373117" y="1302808"/>
            <a:ext cx="8770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01613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TCP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헤더는 기본이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바이트이며 옵션을 포함한 경우 최대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60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바이트로 구성</a:t>
            </a:r>
          </a:p>
        </p:txBody>
      </p:sp>
    </p:spTree>
    <p:extLst>
      <p:ext uri="{BB962C8B-B14F-4D97-AF65-F5344CB8AC3E}">
        <p14:creationId xmlns:p14="http://schemas.microsoft.com/office/powerpoint/2010/main" val="415972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822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989" y="1625305"/>
            <a:ext cx="7886700" cy="4351337"/>
          </a:xfrm>
        </p:spPr>
        <p:txBody>
          <a:bodyPr>
            <a:normAutofit/>
          </a:bodyPr>
          <a:lstStyle/>
          <a:p>
            <a:pPr marL="363424" lvl="1" indent="0">
              <a:lnSpc>
                <a:spcPct val="200000"/>
              </a:lnSpc>
              <a:buNone/>
            </a:pP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 전송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전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: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 Way Handshaking </a:t>
            </a:r>
            <a:endParaRPr lang="en-US" altLang="ko-KR" sz="1846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363424" lvl="1" indent="0">
              <a:lnSpc>
                <a:spcPct val="200000"/>
              </a:lnSpc>
              <a:buNone/>
            </a:pP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 전송 중</a:t>
            </a:r>
          </a:p>
          <a:p>
            <a:pPr marL="363424" lvl="1" indent="0">
              <a:lnSpc>
                <a:spcPct val="200000"/>
              </a:lnSpc>
              <a:buNone/>
            </a:pP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❸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TCP </a:t>
            </a:r>
            <a:r>
              <a:rPr lang="ko-KR" altLang="en-US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연결 후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: </a:t>
            </a:r>
            <a:r>
              <a:rPr lang="en-US" altLang="ko-KR" sz="1846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 Way Handshaking </a:t>
            </a:r>
            <a:endParaRPr lang="en-US" altLang="ko-KR" sz="1846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1822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8211" y="870950"/>
            <a:ext cx="4827588" cy="515938"/>
          </a:xfrm>
        </p:spPr>
        <p:txBody>
          <a:bodyPr>
            <a:noAutofit/>
          </a:bodyPr>
          <a:lstStyle/>
          <a:p>
            <a:pPr marL="273050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연결 관리</a:t>
            </a:r>
          </a:p>
        </p:txBody>
      </p:sp>
    </p:spTree>
    <p:extLst>
      <p:ext uri="{BB962C8B-B14F-4D97-AF65-F5344CB8AC3E}">
        <p14:creationId xmlns:p14="http://schemas.microsoft.com/office/powerpoint/2010/main" val="2432964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75861" y="510209"/>
            <a:ext cx="7431088" cy="48053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85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2585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 설정 </a:t>
            </a:r>
            <a:r>
              <a:rPr lang="en-US" altLang="ko-KR" sz="2585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(3-Way Handshaking) </a:t>
            </a:r>
          </a:p>
          <a:p>
            <a:pPr marL="237271" lvl="1" indent="0">
              <a:buNone/>
              <a:defRPr/>
            </a:pPr>
            <a:endParaRPr lang="en-US" altLang="ko-KR" sz="2585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18" y="1880358"/>
            <a:ext cx="5751664" cy="417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339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52"/>
          <p:cNvSpPr>
            <a:spLocks noGrp="1"/>
          </p:cNvSpPr>
          <p:nvPr>
            <p:ph type="sldNum" sz="quarter" idx="12"/>
          </p:nvPr>
        </p:nvSpPr>
        <p:spPr>
          <a:xfrm>
            <a:off x="7397208" y="6427034"/>
            <a:ext cx="1543050" cy="273844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033282" y="2168557"/>
            <a:ext cx="26576" cy="40798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3698405" y="2180584"/>
            <a:ext cx="14223" cy="40677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0123" y="160661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Client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1085157" y="2373979"/>
            <a:ext cx="2613248" cy="67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803421">
            <a:off x="894027" y="2335868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SYN=(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   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)  SN=767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064063" y="3681005"/>
            <a:ext cx="2661956" cy="756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67610" y="5043826"/>
            <a:ext cx="2658170" cy="704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839121">
            <a:off x="1074543" y="5399752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ACK=(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❾ 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)  AN=(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❿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)  </a:t>
            </a:r>
            <a:endParaRPr lang="ko-KR" altLang="en-US" sz="16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20648991">
            <a:off x="747729" y="4071126"/>
            <a:ext cx="3097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SYN=(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❻  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 ) SN=373</a:t>
            </a:r>
            <a:endParaRPr lang="ko-KR" altLang="en-US" sz="16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0926" y="1597073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Server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863904">
            <a:off x="838529" y="5090943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SYN=(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❼ 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)  SN=(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❽ 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)</a:t>
            </a:r>
            <a:r>
              <a:rPr lang="en-US" altLang="ko-KR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865450">
            <a:off x="630522" y="2660087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ACK=(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  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)  AN=(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❸  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) </a:t>
            </a:r>
            <a:endParaRPr lang="ko-KR" altLang="en-US" sz="16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9839">
            <a:off x="1099965" y="3689270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ACK=(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❹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) AN=(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❺ 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)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7943" y="2677675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❺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❻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❽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❾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+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❿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296" y="720552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* 3WHS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 일부분이다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괄호부분을 모두 합한 값은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4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98306" name="제목 1"/>
          <p:cNvSpPr>
            <a:spLocks noGrp="1"/>
          </p:cNvSpPr>
          <p:nvPr>
            <p:ph type="title" idx="4294967295"/>
          </p:nvPr>
        </p:nvSpPr>
        <p:spPr bwMode="auto">
          <a:xfrm>
            <a:off x="320547" y="565102"/>
            <a:ext cx="7280275" cy="479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정상적인 트래픽 전송 과정 </a:t>
            </a:r>
          </a:p>
        </p:txBody>
      </p:sp>
      <p:grpSp>
        <p:nvGrpSpPr>
          <p:cNvPr id="98307" name="그룹 3"/>
          <p:cNvGrpSpPr>
            <a:grpSpLocks/>
          </p:cNvGrpSpPr>
          <p:nvPr/>
        </p:nvGrpSpPr>
        <p:grpSpPr bwMode="auto">
          <a:xfrm flipH="1">
            <a:off x="7226315" y="3244366"/>
            <a:ext cx="868973" cy="942569"/>
            <a:chOff x="1533695" y="4087365"/>
            <a:chExt cx="838200" cy="1008271"/>
          </a:xfrm>
        </p:grpSpPr>
        <p:sp>
          <p:nvSpPr>
            <p:cNvPr id="6" name="Freeform 174"/>
            <p:cNvSpPr>
              <a:spLocks/>
            </p:cNvSpPr>
            <p:nvPr/>
          </p:nvSpPr>
          <p:spPr bwMode="auto">
            <a:xfrm rot="355818">
              <a:off x="2175420" y="4753566"/>
              <a:ext cx="74915" cy="53296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Freeform 175"/>
            <p:cNvSpPr>
              <a:spLocks/>
            </p:cNvSpPr>
            <p:nvPr/>
          </p:nvSpPr>
          <p:spPr bwMode="auto">
            <a:xfrm rot="355818" flipH="1">
              <a:off x="2234787" y="4802159"/>
              <a:ext cx="137108" cy="81512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6"/>
            <p:cNvSpPr>
              <a:spLocks/>
            </p:cNvSpPr>
            <p:nvPr/>
          </p:nvSpPr>
          <p:spPr bwMode="auto">
            <a:xfrm rot="355818">
              <a:off x="2229133" y="4830375"/>
              <a:ext cx="134281" cy="5799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7"/>
            <p:cNvSpPr>
              <a:spLocks/>
            </p:cNvSpPr>
            <p:nvPr/>
          </p:nvSpPr>
          <p:spPr bwMode="auto">
            <a:xfrm rot="355818" flipH="1">
              <a:off x="2263057" y="4797457"/>
              <a:ext cx="31097" cy="391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8"/>
            <p:cNvSpPr>
              <a:spLocks/>
            </p:cNvSpPr>
            <p:nvPr/>
          </p:nvSpPr>
          <p:spPr bwMode="auto">
            <a:xfrm rot="355818">
              <a:off x="2247508" y="4795889"/>
              <a:ext cx="43819" cy="7838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Oval 179"/>
            <p:cNvSpPr>
              <a:spLocks noChangeArrowheads="1"/>
            </p:cNvSpPr>
            <p:nvPr/>
          </p:nvSpPr>
          <p:spPr bwMode="auto">
            <a:xfrm rot="21219751">
              <a:off x="2267297" y="4792754"/>
              <a:ext cx="18376" cy="94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Freeform 180"/>
            <p:cNvSpPr>
              <a:spLocks/>
            </p:cNvSpPr>
            <p:nvPr/>
          </p:nvSpPr>
          <p:spPr bwMode="auto">
            <a:xfrm rot="355818">
              <a:off x="2239027" y="4799024"/>
              <a:ext cx="35338" cy="32919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2"/>
            <p:cNvSpPr>
              <a:spLocks/>
            </p:cNvSpPr>
            <p:nvPr/>
          </p:nvSpPr>
          <p:spPr bwMode="auto">
            <a:xfrm flipH="1">
              <a:off x="1772486" y="4767328"/>
              <a:ext cx="178189" cy="328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3"/>
            <p:cNvSpPr>
              <a:spLocks/>
            </p:cNvSpPr>
            <p:nvPr/>
          </p:nvSpPr>
          <p:spPr bwMode="auto">
            <a:xfrm flipH="1">
              <a:off x="1786619" y="4752436"/>
              <a:ext cx="178189" cy="328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4"/>
            <p:cNvSpPr>
              <a:spLocks/>
            </p:cNvSpPr>
            <p:nvPr/>
          </p:nvSpPr>
          <p:spPr bwMode="auto">
            <a:xfrm flipH="1">
              <a:off x="1799431" y="4828808"/>
              <a:ext cx="343478" cy="8464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5"/>
            <p:cNvSpPr>
              <a:spLocks/>
            </p:cNvSpPr>
            <p:nvPr/>
          </p:nvSpPr>
          <p:spPr bwMode="auto">
            <a:xfrm flipH="1">
              <a:off x="1885654" y="4850753"/>
              <a:ext cx="356200" cy="112862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6"/>
            <p:cNvSpPr>
              <a:spLocks/>
            </p:cNvSpPr>
            <p:nvPr/>
          </p:nvSpPr>
          <p:spPr bwMode="auto">
            <a:xfrm flipH="1">
              <a:off x="1819220" y="4915021"/>
              <a:ext cx="90463" cy="48594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7"/>
            <p:cNvSpPr>
              <a:spLocks/>
            </p:cNvSpPr>
            <p:nvPr/>
          </p:nvSpPr>
          <p:spPr bwMode="auto">
            <a:xfrm flipH="1">
              <a:off x="1754200" y="4925995"/>
              <a:ext cx="107425" cy="70538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9"/>
            <p:cNvSpPr>
              <a:spLocks noChangeAspect="1"/>
            </p:cNvSpPr>
            <p:nvPr/>
          </p:nvSpPr>
          <p:spPr bwMode="auto">
            <a:xfrm>
              <a:off x="1533695" y="4524707"/>
              <a:ext cx="144176" cy="352694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90"/>
            <p:cNvSpPr>
              <a:spLocks noChangeAspect="1"/>
            </p:cNvSpPr>
            <p:nvPr/>
          </p:nvSpPr>
          <p:spPr bwMode="auto">
            <a:xfrm>
              <a:off x="1536522" y="4465140"/>
              <a:ext cx="619109" cy="288426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1"/>
            <p:cNvSpPr>
              <a:spLocks/>
            </p:cNvSpPr>
            <p:nvPr/>
          </p:nvSpPr>
          <p:spPr bwMode="auto">
            <a:xfrm>
              <a:off x="1672217" y="4661081"/>
              <a:ext cx="477760" cy="213184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2"/>
            <p:cNvSpPr>
              <a:spLocks/>
            </p:cNvSpPr>
            <p:nvPr/>
          </p:nvSpPr>
          <p:spPr bwMode="auto">
            <a:xfrm>
              <a:off x="1690592" y="4789619"/>
              <a:ext cx="144176" cy="5956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Oval 193"/>
            <p:cNvSpPr>
              <a:spLocks noChangeArrowheads="1"/>
            </p:cNvSpPr>
            <p:nvPr/>
          </p:nvSpPr>
          <p:spPr bwMode="auto">
            <a:xfrm>
              <a:off x="1809325" y="4797457"/>
              <a:ext cx="16962" cy="20377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auto">
            <a:xfrm flipH="1">
              <a:off x="2032657" y="4706540"/>
              <a:ext cx="2827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5"/>
            <p:cNvSpPr>
              <a:spLocks noChangeShapeType="1"/>
            </p:cNvSpPr>
            <p:nvPr/>
          </p:nvSpPr>
          <p:spPr bwMode="auto">
            <a:xfrm flipH="1">
              <a:off x="2021349" y="4708107"/>
              <a:ext cx="1414" cy="815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6"/>
            <p:cNvSpPr>
              <a:spLocks noChangeShapeType="1"/>
            </p:cNvSpPr>
            <p:nvPr/>
          </p:nvSpPr>
          <p:spPr bwMode="auto">
            <a:xfrm flipH="1">
              <a:off x="2045379" y="4704972"/>
              <a:ext cx="4240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7"/>
            <p:cNvSpPr>
              <a:spLocks noChangeShapeType="1"/>
            </p:cNvSpPr>
            <p:nvPr/>
          </p:nvSpPr>
          <p:spPr bwMode="auto">
            <a:xfrm flipH="1">
              <a:off x="2056687" y="4703405"/>
              <a:ext cx="2827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8"/>
            <p:cNvSpPr>
              <a:spLocks noChangeShapeType="1"/>
            </p:cNvSpPr>
            <p:nvPr/>
          </p:nvSpPr>
          <p:spPr bwMode="auto">
            <a:xfrm flipH="1">
              <a:off x="2065168" y="4701837"/>
              <a:ext cx="7067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9"/>
            <p:cNvSpPr>
              <a:spLocks noChangeShapeType="1"/>
            </p:cNvSpPr>
            <p:nvPr/>
          </p:nvSpPr>
          <p:spPr bwMode="auto">
            <a:xfrm flipH="1">
              <a:off x="2076476" y="4698702"/>
              <a:ext cx="7067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200"/>
            <p:cNvSpPr>
              <a:spLocks noChangeShapeType="1"/>
            </p:cNvSpPr>
            <p:nvPr/>
          </p:nvSpPr>
          <p:spPr bwMode="auto">
            <a:xfrm flipH="1">
              <a:off x="2087784" y="4698702"/>
              <a:ext cx="1413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1"/>
            <p:cNvSpPr>
              <a:spLocks noChangeShapeType="1"/>
            </p:cNvSpPr>
            <p:nvPr/>
          </p:nvSpPr>
          <p:spPr bwMode="auto">
            <a:xfrm flipH="1">
              <a:off x="2097678" y="4692432"/>
              <a:ext cx="1414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2"/>
            <p:cNvSpPr>
              <a:spLocks noChangeShapeType="1"/>
            </p:cNvSpPr>
            <p:nvPr/>
          </p:nvSpPr>
          <p:spPr bwMode="auto">
            <a:xfrm flipH="1">
              <a:off x="2106159" y="4692432"/>
              <a:ext cx="2827" cy="7524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3"/>
            <p:cNvSpPr>
              <a:spLocks noChangeShapeType="1"/>
            </p:cNvSpPr>
            <p:nvPr/>
          </p:nvSpPr>
          <p:spPr bwMode="auto">
            <a:xfrm flipH="1">
              <a:off x="2117467" y="4690865"/>
              <a:ext cx="1414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4"/>
            <p:cNvSpPr>
              <a:spLocks noChangeShapeType="1"/>
            </p:cNvSpPr>
            <p:nvPr/>
          </p:nvSpPr>
          <p:spPr bwMode="auto">
            <a:xfrm flipH="1">
              <a:off x="2070822" y="4731621"/>
              <a:ext cx="1413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Freeform 205"/>
            <p:cNvSpPr>
              <a:spLocks/>
            </p:cNvSpPr>
            <p:nvPr/>
          </p:nvSpPr>
          <p:spPr bwMode="auto">
            <a:xfrm>
              <a:off x="1878587" y="4737891"/>
              <a:ext cx="79156" cy="62701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Line 206"/>
            <p:cNvSpPr>
              <a:spLocks noChangeShapeType="1"/>
            </p:cNvSpPr>
            <p:nvPr/>
          </p:nvSpPr>
          <p:spPr bwMode="auto">
            <a:xfrm flipH="1">
              <a:off x="1889895" y="4773944"/>
              <a:ext cx="0" cy="1881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7"/>
            <p:cNvSpPr>
              <a:spLocks noChangeShapeType="1"/>
            </p:cNvSpPr>
            <p:nvPr/>
          </p:nvSpPr>
          <p:spPr bwMode="auto">
            <a:xfrm flipH="1">
              <a:off x="1950675" y="4758268"/>
              <a:ext cx="0" cy="2037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8"/>
            <p:cNvSpPr>
              <a:spLocks noChangeShapeType="1"/>
            </p:cNvSpPr>
            <p:nvPr/>
          </p:nvSpPr>
          <p:spPr bwMode="auto">
            <a:xfrm flipH="1">
              <a:off x="1943608" y="4767674"/>
              <a:ext cx="0" cy="1567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9"/>
            <p:cNvSpPr>
              <a:spLocks noChangeShapeType="1"/>
            </p:cNvSpPr>
            <p:nvPr/>
          </p:nvSpPr>
          <p:spPr bwMode="auto">
            <a:xfrm flipH="1">
              <a:off x="1898376" y="4781782"/>
              <a:ext cx="0" cy="1254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10"/>
            <p:cNvSpPr>
              <a:spLocks noChangeShapeType="1"/>
            </p:cNvSpPr>
            <p:nvPr/>
          </p:nvSpPr>
          <p:spPr bwMode="auto">
            <a:xfrm flipV="1">
              <a:off x="1908270" y="4783349"/>
              <a:ext cx="25443" cy="627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Freeform 211"/>
            <p:cNvSpPr>
              <a:spLocks/>
            </p:cNvSpPr>
            <p:nvPr/>
          </p:nvSpPr>
          <p:spPr bwMode="auto">
            <a:xfrm>
              <a:off x="1714622" y="4751998"/>
              <a:ext cx="100357" cy="376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Line 212"/>
            <p:cNvSpPr>
              <a:spLocks noChangeShapeType="1"/>
            </p:cNvSpPr>
            <p:nvPr/>
          </p:nvSpPr>
          <p:spPr bwMode="auto">
            <a:xfrm flipV="1">
              <a:off x="1706141" y="4758268"/>
              <a:ext cx="113079" cy="23513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8361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7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216"/>
              <p:cNvSpPr>
                <a:spLocks/>
              </p:cNvSpPr>
              <p:nvPr/>
            </p:nvSpPr>
            <p:spPr bwMode="auto">
              <a:xfrm flipH="1">
                <a:off x="685" y="3139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4" name="Oval 217"/>
            <p:cNvSpPr>
              <a:spLocks noChangeArrowheads="1"/>
            </p:cNvSpPr>
            <p:nvPr/>
          </p:nvSpPr>
          <p:spPr bwMode="auto">
            <a:xfrm>
              <a:off x="1683525" y="4543517"/>
              <a:ext cx="298246" cy="9248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Oval 218"/>
            <p:cNvSpPr>
              <a:spLocks noChangeArrowheads="1"/>
            </p:cNvSpPr>
            <p:nvPr/>
          </p:nvSpPr>
          <p:spPr bwMode="auto">
            <a:xfrm>
              <a:off x="1683525" y="4537247"/>
              <a:ext cx="298246" cy="90917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219"/>
            <p:cNvSpPr>
              <a:spLocks/>
            </p:cNvSpPr>
            <p:nvPr/>
          </p:nvSpPr>
          <p:spPr bwMode="auto">
            <a:xfrm flipH="1">
              <a:off x="1663736" y="4088933"/>
              <a:ext cx="436768" cy="51101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20"/>
            <p:cNvSpPr>
              <a:spLocks/>
            </p:cNvSpPr>
            <p:nvPr/>
          </p:nvSpPr>
          <p:spPr bwMode="auto">
            <a:xfrm flipH="1">
              <a:off x="1723103" y="4502761"/>
              <a:ext cx="357613" cy="9718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1"/>
            <p:cNvSpPr>
              <a:spLocks/>
            </p:cNvSpPr>
            <p:nvPr/>
          </p:nvSpPr>
          <p:spPr bwMode="auto">
            <a:xfrm flipH="1">
              <a:off x="1651014" y="4146931"/>
              <a:ext cx="15549" cy="45301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Oval 222"/>
            <p:cNvSpPr>
              <a:spLocks noChangeArrowheads="1"/>
            </p:cNvSpPr>
            <p:nvPr/>
          </p:nvSpPr>
          <p:spPr bwMode="auto">
            <a:xfrm>
              <a:off x="2049619" y="4510598"/>
              <a:ext cx="12722" cy="2821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3"/>
            <p:cNvSpPr>
              <a:spLocks noChangeArrowheads="1"/>
            </p:cNvSpPr>
            <p:nvPr/>
          </p:nvSpPr>
          <p:spPr bwMode="auto">
            <a:xfrm>
              <a:off x="2025590" y="4516869"/>
              <a:ext cx="11308" cy="2351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4"/>
            <p:cNvSpPr>
              <a:spLocks noChangeArrowheads="1"/>
            </p:cNvSpPr>
            <p:nvPr/>
          </p:nvSpPr>
          <p:spPr bwMode="auto">
            <a:xfrm>
              <a:off x="1943608" y="4538814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5"/>
            <p:cNvSpPr>
              <a:spLocks noChangeArrowheads="1"/>
            </p:cNvSpPr>
            <p:nvPr/>
          </p:nvSpPr>
          <p:spPr bwMode="auto">
            <a:xfrm>
              <a:off x="1918165" y="4543517"/>
              <a:ext cx="12721" cy="1724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6"/>
            <p:cNvSpPr>
              <a:spLocks noChangeArrowheads="1"/>
            </p:cNvSpPr>
            <p:nvPr/>
          </p:nvSpPr>
          <p:spPr bwMode="auto">
            <a:xfrm>
              <a:off x="1889895" y="4548219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Freeform 227"/>
            <p:cNvSpPr>
              <a:spLocks/>
            </p:cNvSpPr>
            <p:nvPr/>
          </p:nvSpPr>
          <p:spPr bwMode="auto">
            <a:xfrm flipH="1">
              <a:off x="1704727" y="4139094"/>
              <a:ext cx="361854" cy="402855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8"/>
            <p:cNvSpPr>
              <a:spLocks/>
            </p:cNvSpPr>
            <p:nvPr/>
          </p:nvSpPr>
          <p:spPr bwMode="auto">
            <a:xfrm flipH="1">
              <a:off x="1651014" y="4087365"/>
              <a:ext cx="448077" cy="64269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8308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5" y="2800350"/>
            <a:ext cx="1462453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TextBox 58"/>
          <p:cNvSpPr txBox="1">
            <a:spLocks noChangeArrowheads="1"/>
          </p:cNvSpPr>
          <p:nvPr/>
        </p:nvSpPr>
        <p:spPr bwMode="auto">
          <a:xfrm>
            <a:off x="1206514" y="4337540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송신호스트 </a:t>
            </a:r>
          </a:p>
        </p:txBody>
      </p:sp>
      <p:sp>
        <p:nvSpPr>
          <p:cNvPr id="60" name="오른쪽 화살표 59"/>
          <p:cNvSpPr/>
          <p:nvPr/>
        </p:nvSpPr>
        <p:spPr>
          <a:xfrm>
            <a:off x="3092465" y="1821474"/>
            <a:ext cx="3632689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311" name="TextBox 60"/>
          <p:cNvSpPr txBox="1">
            <a:spLocks noChangeArrowheads="1"/>
          </p:cNvSpPr>
          <p:nvPr/>
        </p:nvSpPr>
        <p:spPr bwMode="auto">
          <a:xfrm>
            <a:off x="3527684" y="1968013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2" name="오른쪽 화살표 61"/>
          <p:cNvSpPr/>
          <p:nvPr/>
        </p:nvSpPr>
        <p:spPr>
          <a:xfrm rot="10800000">
            <a:off x="3092465" y="2536581"/>
            <a:ext cx="3632689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3083672" y="3253154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0800000">
            <a:off x="3079276" y="3996105"/>
            <a:ext cx="3632688" cy="578827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3070484" y="4709747"/>
            <a:ext cx="3632688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 rot="10800000">
            <a:off x="3070484" y="5423389"/>
            <a:ext cx="3632688" cy="578827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317" name="TextBox 73"/>
          <p:cNvSpPr txBox="1">
            <a:spLocks noChangeArrowheads="1"/>
          </p:cNvSpPr>
          <p:nvPr/>
        </p:nvSpPr>
        <p:spPr bwMode="auto">
          <a:xfrm>
            <a:off x="7248294" y="4312628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수신호스트 </a:t>
            </a:r>
          </a:p>
        </p:txBody>
      </p:sp>
      <p:sp>
        <p:nvSpPr>
          <p:cNvPr id="98318" name="TextBox 74"/>
          <p:cNvSpPr txBox="1">
            <a:spLocks noChangeArrowheads="1"/>
          </p:cNvSpPr>
          <p:nvPr/>
        </p:nvSpPr>
        <p:spPr bwMode="auto">
          <a:xfrm>
            <a:off x="4229603" y="2684586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AN=5500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8319" name="TextBox 75"/>
          <p:cNvSpPr txBox="1">
            <a:spLocks noChangeArrowheads="1"/>
          </p:cNvSpPr>
          <p:nvPr/>
        </p:nvSpPr>
        <p:spPr bwMode="auto">
          <a:xfrm>
            <a:off x="4226672" y="4152902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AN=6100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8320" name="TextBox 76"/>
          <p:cNvSpPr txBox="1">
            <a:spLocks noChangeArrowheads="1"/>
          </p:cNvSpPr>
          <p:nvPr/>
        </p:nvSpPr>
        <p:spPr bwMode="auto">
          <a:xfrm>
            <a:off x="4295545" y="5556740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AN=6400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8321" name="TextBox 77"/>
          <p:cNvSpPr txBox="1">
            <a:spLocks noChangeArrowheads="1"/>
          </p:cNvSpPr>
          <p:nvPr/>
        </p:nvSpPr>
        <p:spPr bwMode="auto">
          <a:xfrm>
            <a:off x="3419246" y="3399693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600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8322" name="TextBox 78"/>
          <p:cNvSpPr txBox="1">
            <a:spLocks noChangeArrowheads="1"/>
          </p:cNvSpPr>
          <p:nvPr/>
        </p:nvSpPr>
        <p:spPr bwMode="auto">
          <a:xfrm>
            <a:off x="3419246" y="4857751"/>
            <a:ext cx="2624436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SN=6100 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300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8323" name="TextBox 1"/>
          <p:cNvSpPr txBox="1">
            <a:spLocks noChangeArrowheads="1"/>
          </p:cNvSpPr>
          <p:nvPr/>
        </p:nvSpPr>
        <p:spPr bwMode="auto">
          <a:xfrm>
            <a:off x="6993319" y="2807678"/>
            <a:ext cx="1755609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AN=SN+ </a:t>
            </a:r>
            <a:r>
              <a:rPr lang="en-US" altLang="ko-KR" sz="1477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DataSize</a:t>
            </a:r>
            <a:endParaRPr lang="ko-KR" altLang="en-US" sz="1477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26344" y="1821474"/>
            <a:ext cx="803409" cy="397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32730" y="1821474"/>
            <a:ext cx="803409" cy="397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39116" y="1821474"/>
            <a:ext cx="803409" cy="397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2949" y="1546359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86163" y="1545715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9693" y="1546891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SN=6100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4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47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330" name="제목 1"/>
          <p:cNvSpPr>
            <a:spLocks noGrp="1"/>
          </p:cNvSpPr>
          <p:nvPr>
            <p:ph type="title" idx="4294967295"/>
          </p:nvPr>
        </p:nvSpPr>
        <p:spPr bwMode="auto">
          <a:xfrm>
            <a:off x="308132" y="378225"/>
            <a:ext cx="7280275" cy="481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비정상적인 트래픽 전송 과정 </a:t>
            </a:r>
          </a:p>
        </p:txBody>
      </p:sp>
      <p:grpSp>
        <p:nvGrpSpPr>
          <p:cNvPr id="99331" name="그룹 3"/>
          <p:cNvGrpSpPr>
            <a:grpSpLocks/>
          </p:cNvGrpSpPr>
          <p:nvPr/>
        </p:nvGrpSpPr>
        <p:grpSpPr bwMode="auto">
          <a:xfrm flipH="1">
            <a:off x="7646900" y="2566443"/>
            <a:ext cx="868973" cy="942566"/>
            <a:chOff x="1533695" y="4087365"/>
            <a:chExt cx="838200" cy="1008269"/>
          </a:xfrm>
        </p:grpSpPr>
        <p:sp>
          <p:nvSpPr>
            <p:cNvPr id="6" name="Freeform 174"/>
            <p:cNvSpPr>
              <a:spLocks/>
            </p:cNvSpPr>
            <p:nvPr/>
          </p:nvSpPr>
          <p:spPr bwMode="auto">
            <a:xfrm rot="355818">
              <a:off x="2175420" y="4753566"/>
              <a:ext cx="74915" cy="53296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Freeform 175"/>
            <p:cNvSpPr>
              <a:spLocks/>
            </p:cNvSpPr>
            <p:nvPr/>
          </p:nvSpPr>
          <p:spPr bwMode="auto">
            <a:xfrm rot="355818" flipH="1">
              <a:off x="2234787" y="4802160"/>
              <a:ext cx="137108" cy="81512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6"/>
            <p:cNvSpPr>
              <a:spLocks/>
            </p:cNvSpPr>
            <p:nvPr/>
          </p:nvSpPr>
          <p:spPr bwMode="auto">
            <a:xfrm rot="355818">
              <a:off x="2229133" y="4830375"/>
              <a:ext cx="134281" cy="57998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7"/>
            <p:cNvSpPr>
              <a:spLocks/>
            </p:cNvSpPr>
            <p:nvPr/>
          </p:nvSpPr>
          <p:spPr bwMode="auto">
            <a:xfrm rot="355818" flipH="1">
              <a:off x="2263057" y="4797457"/>
              <a:ext cx="31097" cy="39189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8"/>
            <p:cNvSpPr>
              <a:spLocks/>
            </p:cNvSpPr>
            <p:nvPr/>
          </p:nvSpPr>
          <p:spPr bwMode="auto">
            <a:xfrm rot="355818">
              <a:off x="2247508" y="4795890"/>
              <a:ext cx="43819" cy="78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Oval 179"/>
            <p:cNvSpPr>
              <a:spLocks noChangeArrowheads="1"/>
            </p:cNvSpPr>
            <p:nvPr/>
          </p:nvSpPr>
          <p:spPr bwMode="auto">
            <a:xfrm rot="21219751">
              <a:off x="2267297" y="4792755"/>
              <a:ext cx="18376" cy="94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Freeform 180"/>
            <p:cNvSpPr>
              <a:spLocks/>
            </p:cNvSpPr>
            <p:nvPr/>
          </p:nvSpPr>
          <p:spPr bwMode="auto">
            <a:xfrm rot="355818">
              <a:off x="2239027" y="4799025"/>
              <a:ext cx="35338" cy="32918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2"/>
            <p:cNvSpPr>
              <a:spLocks/>
            </p:cNvSpPr>
            <p:nvPr/>
          </p:nvSpPr>
          <p:spPr bwMode="auto">
            <a:xfrm flipH="1">
              <a:off x="1772486" y="4767326"/>
              <a:ext cx="178189" cy="328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3"/>
            <p:cNvSpPr>
              <a:spLocks/>
            </p:cNvSpPr>
            <p:nvPr/>
          </p:nvSpPr>
          <p:spPr bwMode="auto">
            <a:xfrm flipH="1">
              <a:off x="1786619" y="4752436"/>
              <a:ext cx="178189" cy="328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4"/>
            <p:cNvSpPr>
              <a:spLocks/>
            </p:cNvSpPr>
            <p:nvPr/>
          </p:nvSpPr>
          <p:spPr bwMode="auto">
            <a:xfrm flipH="1">
              <a:off x="1799431" y="4828807"/>
              <a:ext cx="343478" cy="8464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5"/>
            <p:cNvSpPr>
              <a:spLocks/>
            </p:cNvSpPr>
            <p:nvPr/>
          </p:nvSpPr>
          <p:spPr bwMode="auto">
            <a:xfrm flipH="1">
              <a:off x="1885654" y="4850753"/>
              <a:ext cx="356200" cy="112862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6"/>
            <p:cNvSpPr>
              <a:spLocks/>
            </p:cNvSpPr>
            <p:nvPr/>
          </p:nvSpPr>
          <p:spPr bwMode="auto">
            <a:xfrm flipH="1">
              <a:off x="1819220" y="4915022"/>
              <a:ext cx="90463" cy="4859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7"/>
            <p:cNvSpPr>
              <a:spLocks/>
            </p:cNvSpPr>
            <p:nvPr/>
          </p:nvSpPr>
          <p:spPr bwMode="auto">
            <a:xfrm flipH="1">
              <a:off x="1754200" y="4925994"/>
              <a:ext cx="107425" cy="705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9"/>
            <p:cNvSpPr>
              <a:spLocks noChangeAspect="1"/>
            </p:cNvSpPr>
            <p:nvPr/>
          </p:nvSpPr>
          <p:spPr bwMode="auto">
            <a:xfrm>
              <a:off x="1533695" y="4524706"/>
              <a:ext cx="144176" cy="352695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90"/>
            <p:cNvSpPr>
              <a:spLocks noChangeAspect="1"/>
            </p:cNvSpPr>
            <p:nvPr/>
          </p:nvSpPr>
          <p:spPr bwMode="auto">
            <a:xfrm>
              <a:off x="1536522" y="4465140"/>
              <a:ext cx="619109" cy="288426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1"/>
            <p:cNvSpPr>
              <a:spLocks/>
            </p:cNvSpPr>
            <p:nvPr/>
          </p:nvSpPr>
          <p:spPr bwMode="auto">
            <a:xfrm>
              <a:off x="1672217" y="4661082"/>
              <a:ext cx="477760" cy="213184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2"/>
            <p:cNvSpPr>
              <a:spLocks/>
            </p:cNvSpPr>
            <p:nvPr/>
          </p:nvSpPr>
          <p:spPr bwMode="auto">
            <a:xfrm>
              <a:off x="1690592" y="4789620"/>
              <a:ext cx="144176" cy="5956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Oval 193"/>
            <p:cNvSpPr>
              <a:spLocks noChangeArrowheads="1"/>
            </p:cNvSpPr>
            <p:nvPr/>
          </p:nvSpPr>
          <p:spPr bwMode="auto">
            <a:xfrm>
              <a:off x="1809325" y="4797457"/>
              <a:ext cx="16962" cy="2037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auto">
            <a:xfrm flipH="1">
              <a:off x="2032657" y="4706540"/>
              <a:ext cx="2827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5"/>
            <p:cNvSpPr>
              <a:spLocks noChangeShapeType="1"/>
            </p:cNvSpPr>
            <p:nvPr/>
          </p:nvSpPr>
          <p:spPr bwMode="auto">
            <a:xfrm flipH="1">
              <a:off x="2021349" y="4708108"/>
              <a:ext cx="1414" cy="815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6"/>
            <p:cNvSpPr>
              <a:spLocks noChangeShapeType="1"/>
            </p:cNvSpPr>
            <p:nvPr/>
          </p:nvSpPr>
          <p:spPr bwMode="auto">
            <a:xfrm flipH="1">
              <a:off x="2045379" y="4704973"/>
              <a:ext cx="4240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7"/>
            <p:cNvSpPr>
              <a:spLocks noChangeShapeType="1"/>
            </p:cNvSpPr>
            <p:nvPr/>
          </p:nvSpPr>
          <p:spPr bwMode="auto">
            <a:xfrm flipH="1">
              <a:off x="2056687" y="4703405"/>
              <a:ext cx="2827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8"/>
            <p:cNvSpPr>
              <a:spLocks noChangeShapeType="1"/>
            </p:cNvSpPr>
            <p:nvPr/>
          </p:nvSpPr>
          <p:spPr bwMode="auto">
            <a:xfrm flipH="1">
              <a:off x="2065168" y="4701838"/>
              <a:ext cx="7067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9"/>
            <p:cNvSpPr>
              <a:spLocks noChangeShapeType="1"/>
            </p:cNvSpPr>
            <p:nvPr/>
          </p:nvSpPr>
          <p:spPr bwMode="auto">
            <a:xfrm flipH="1">
              <a:off x="2076476" y="4698703"/>
              <a:ext cx="7067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200"/>
            <p:cNvSpPr>
              <a:spLocks noChangeShapeType="1"/>
            </p:cNvSpPr>
            <p:nvPr/>
          </p:nvSpPr>
          <p:spPr bwMode="auto">
            <a:xfrm flipH="1">
              <a:off x="2087784" y="4698703"/>
              <a:ext cx="1413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1"/>
            <p:cNvSpPr>
              <a:spLocks noChangeShapeType="1"/>
            </p:cNvSpPr>
            <p:nvPr/>
          </p:nvSpPr>
          <p:spPr bwMode="auto">
            <a:xfrm flipH="1">
              <a:off x="2097678" y="4692433"/>
              <a:ext cx="1414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2"/>
            <p:cNvSpPr>
              <a:spLocks noChangeShapeType="1"/>
            </p:cNvSpPr>
            <p:nvPr/>
          </p:nvSpPr>
          <p:spPr bwMode="auto">
            <a:xfrm flipH="1">
              <a:off x="2106159" y="4692433"/>
              <a:ext cx="2827" cy="7524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3"/>
            <p:cNvSpPr>
              <a:spLocks noChangeShapeType="1"/>
            </p:cNvSpPr>
            <p:nvPr/>
          </p:nvSpPr>
          <p:spPr bwMode="auto">
            <a:xfrm flipH="1">
              <a:off x="2117467" y="4690865"/>
              <a:ext cx="1414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4"/>
            <p:cNvSpPr>
              <a:spLocks noChangeShapeType="1"/>
            </p:cNvSpPr>
            <p:nvPr/>
          </p:nvSpPr>
          <p:spPr bwMode="auto">
            <a:xfrm flipH="1">
              <a:off x="2070822" y="4731620"/>
              <a:ext cx="1413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Freeform 205"/>
            <p:cNvSpPr>
              <a:spLocks/>
            </p:cNvSpPr>
            <p:nvPr/>
          </p:nvSpPr>
          <p:spPr bwMode="auto">
            <a:xfrm>
              <a:off x="1878587" y="4737891"/>
              <a:ext cx="79156" cy="62701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Line 206"/>
            <p:cNvSpPr>
              <a:spLocks noChangeShapeType="1"/>
            </p:cNvSpPr>
            <p:nvPr/>
          </p:nvSpPr>
          <p:spPr bwMode="auto">
            <a:xfrm flipH="1">
              <a:off x="1889895" y="4773944"/>
              <a:ext cx="0" cy="1881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7"/>
            <p:cNvSpPr>
              <a:spLocks noChangeShapeType="1"/>
            </p:cNvSpPr>
            <p:nvPr/>
          </p:nvSpPr>
          <p:spPr bwMode="auto">
            <a:xfrm flipH="1">
              <a:off x="1950675" y="4758269"/>
              <a:ext cx="0" cy="20377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8"/>
            <p:cNvSpPr>
              <a:spLocks noChangeShapeType="1"/>
            </p:cNvSpPr>
            <p:nvPr/>
          </p:nvSpPr>
          <p:spPr bwMode="auto">
            <a:xfrm flipH="1">
              <a:off x="1943608" y="4767674"/>
              <a:ext cx="0" cy="1567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9"/>
            <p:cNvSpPr>
              <a:spLocks noChangeShapeType="1"/>
            </p:cNvSpPr>
            <p:nvPr/>
          </p:nvSpPr>
          <p:spPr bwMode="auto">
            <a:xfrm flipH="1">
              <a:off x="1898376" y="4781781"/>
              <a:ext cx="0" cy="1254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10"/>
            <p:cNvSpPr>
              <a:spLocks noChangeShapeType="1"/>
            </p:cNvSpPr>
            <p:nvPr/>
          </p:nvSpPr>
          <p:spPr bwMode="auto">
            <a:xfrm flipV="1">
              <a:off x="1908270" y="4783349"/>
              <a:ext cx="25443" cy="627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Freeform 211"/>
            <p:cNvSpPr>
              <a:spLocks/>
            </p:cNvSpPr>
            <p:nvPr/>
          </p:nvSpPr>
          <p:spPr bwMode="auto">
            <a:xfrm>
              <a:off x="1714622" y="4751999"/>
              <a:ext cx="100357" cy="376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Line 212"/>
            <p:cNvSpPr>
              <a:spLocks noChangeShapeType="1"/>
            </p:cNvSpPr>
            <p:nvPr/>
          </p:nvSpPr>
          <p:spPr bwMode="auto">
            <a:xfrm flipV="1">
              <a:off x="1706141" y="4758269"/>
              <a:ext cx="113079" cy="23512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9384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7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216"/>
              <p:cNvSpPr>
                <a:spLocks/>
              </p:cNvSpPr>
              <p:nvPr/>
            </p:nvSpPr>
            <p:spPr bwMode="auto">
              <a:xfrm flipH="1">
                <a:off x="685" y="3139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4" name="Oval 217"/>
            <p:cNvSpPr>
              <a:spLocks noChangeArrowheads="1"/>
            </p:cNvSpPr>
            <p:nvPr/>
          </p:nvSpPr>
          <p:spPr bwMode="auto">
            <a:xfrm>
              <a:off x="1683525" y="4543517"/>
              <a:ext cx="298246" cy="9248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Oval 218"/>
            <p:cNvSpPr>
              <a:spLocks noChangeArrowheads="1"/>
            </p:cNvSpPr>
            <p:nvPr/>
          </p:nvSpPr>
          <p:spPr bwMode="auto">
            <a:xfrm>
              <a:off x="1683525" y="4537246"/>
              <a:ext cx="298246" cy="90917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219"/>
            <p:cNvSpPr>
              <a:spLocks/>
            </p:cNvSpPr>
            <p:nvPr/>
          </p:nvSpPr>
          <p:spPr bwMode="auto">
            <a:xfrm flipH="1">
              <a:off x="1663736" y="4088932"/>
              <a:ext cx="436768" cy="511016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20"/>
            <p:cNvSpPr>
              <a:spLocks/>
            </p:cNvSpPr>
            <p:nvPr/>
          </p:nvSpPr>
          <p:spPr bwMode="auto">
            <a:xfrm flipH="1">
              <a:off x="1723103" y="4502761"/>
              <a:ext cx="357613" cy="9718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1"/>
            <p:cNvSpPr>
              <a:spLocks/>
            </p:cNvSpPr>
            <p:nvPr/>
          </p:nvSpPr>
          <p:spPr bwMode="auto">
            <a:xfrm flipH="1">
              <a:off x="1651014" y="4146931"/>
              <a:ext cx="15549" cy="453016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Oval 222"/>
            <p:cNvSpPr>
              <a:spLocks noChangeArrowheads="1"/>
            </p:cNvSpPr>
            <p:nvPr/>
          </p:nvSpPr>
          <p:spPr bwMode="auto">
            <a:xfrm>
              <a:off x="2049619" y="4510599"/>
              <a:ext cx="12722" cy="2821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3"/>
            <p:cNvSpPr>
              <a:spLocks noChangeArrowheads="1"/>
            </p:cNvSpPr>
            <p:nvPr/>
          </p:nvSpPr>
          <p:spPr bwMode="auto">
            <a:xfrm>
              <a:off x="2025590" y="4516869"/>
              <a:ext cx="11308" cy="235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4"/>
            <p:cNvSpPr>
              <a:spLocks noChangeArrowheads="1"/>
            </p:cNvSpPr>
            <p:nvPr/>
          </p:nvSpPr>
          <p:spPr bwMode="auto">
            <a:xfrm>
              <a:off x="1943608" y="4538814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5"/>
            <p:cNvSpPr>
              <a:spLocks noChangeArrowheads="1"/>
            </p:cNvSpPr>
            <p:nvPr/>
          </p:nvSpPr>
          <p:spPr bwMode="auto">
            <a:xfrm>
              <a:off x="1918165" y="4543517"/>
              <a:ext cx="12721" cy="1724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6"/>
            <p:cNvSpPr>
              <a:spLocks noChangeArrowheads="1"/>
            </p:cNvSpPr>
            <p:nvPr/>
          </p:nvSpPr>
          <p:spPr bwMode="auto">
            <a:xfrm>
              <a:off x="1889895" y="4548220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Freeform 227"/>
            <p:cNvSpPr>
              <a:spLocks/>
            </p:cNvSpPr>
            <p:nvPr/>
          </p:nvSpPr>
          <p:spPr bwMode="auto">
            <a:xfrm flipH="1">
              <a:off x="1704727" y="4139093"/>
              <a:ext cx="361854" cy="402856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8"/>
            <p:cNvSpPr>
              <a:spLocks/>
            </p:cNvSpPr>
            <p:nvPr/>
          </p:nvSpPr>
          <p:spPr bwMode="auto">
            <a:xfrm flipH="1">
              <a:off x="1651014" y="4087365"/>
              <a:ext cx="448077" cy="64268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9332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81" y="2122427"/>
            <a:ext cx="1462453" cy="139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Box 58"/>
          <p:cNvSpPr txBox="1">
            <a:spLocks noChangeArrowheads="1"/>
          </p:cNvSpPr>
          <p:nvPr/>
        </p:nvSpPr>
        <p:spPr bwMode="auto">
          <a:xfrm>
            <a:off x="1627100" y="3659618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송신호스트 </a:t>
            </a:r>
          </a:p>
        </p:txBody>
      </p:sp>
      <p:sp>
        <p:nvSpPr>
          <p:cNvPr id="60" name="오른쪽 화살표 59"/>
          <p:cNvSpPr/>
          <p:nvPr/>
        </p:nvSpPr>
        <p:spPr>
          <a:xfrm>
            <a:off x="3524279" y="924609"/>
            <a:ext cx="3632689" cy="58029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335" name="TextBox 60"/>
          <p:cNvSpPr txBox="1">
            <a:spLocks noChangeArrowheads="1"/>
          </p:cNvSpPr>
          <p:nvPr/>
        </p:nvSpPr>
        <p:spPr bwMode="auto">
          <a:xfrm>
            <a:off x="3959499" y="1072614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2" name="오른쪽 화살표 61"/>
          <p:cNvSpPr/>
          <p:nvPr/>
        </p:nvSpPr>
        <p:spPr>
          <a:xfrm rot="10800000">
            <a:off x="3524279" y="1641183"/>
            <a:ext cx="3632689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3515487" y="2357755"/>
            <a:ext cx="3632689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0800000">
            <a:off x="3509625" y="3099240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3522814" y="5204887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 rot="10800000">
            <a:off x="3522814" y="5918529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341" name="TextBox 73"/>
          <p:cNvSpPr txBox="1">
            <a:spLocks noChangeArrowheads="1"/>
          </p:cNvSpPr>
          <p:nvPr/>
        </p:nvSpPr>
        <p:spPr bwMode="auto">
          <a:xfrm>
            <a:off x="7668880" y="3634706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수신호스트 </a:t>
            </a:r>
          </a:p>
        </p:txBody>
      </p:sp>
      <p:sp>
        <p:nvSpPr>
          <p:cNvPr id="99342" name="TextBox 74"/>
          <p:cNvSpPr txBox="1">
            <a:spLocks noChangeArrowheads="1"/>
          </p:cNvSpPr>
          <p:nvPr/>
        </p:nvSpPr>
        <p:spPr bwMode="auto">
          <a:xfrm>
            <a:off x="4643833" y="1787722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AN=5200 </a:t>
            </a:r>
            <a:r>
              <a:rPr lang="ko-KR" altLang="en-US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9343" name="TextBox 75"/>
          <p:cNvSpPr txBox="1">
            <a:spLocks noChangeArrowheads="1"/>
          </p:cNvSpPr>
          <p:nvPr/>
        </p:nvSpPr>
        <p:spPr bwMode="auto">
          <a:xfrm>
            <a:off x="4658486" y="3257502"/>
            <a:ext cx="1204176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 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5400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9344" name="TextBox 76"/>
          <p:cNvSpPr txBox="1">
            <a:spLocks noChangeArrowheads="1"/>
          </p:cNvSpPr>
          <p:nvPr/>
        </p:nvSpPr>
        <p:spPr bwMode="auto">
          <a:xfrm>
            <a:off x="4731756" y="6053344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AN=6000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9345" name="TextBox 77"/>
          <p:cNvSpPr txBox="1">
            <a:spLocks noChangeArrowheads="1"/>
          </p:cNvSpPr>
          <p:nvPr/>
        </p:nvSpPr>
        <p:spPr bwMode="auto">
          <a:xfrm>
            <a:off x="3851061" y="2502830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9346" name="TextBox 78"/>
          <p:cNvSpPr txBox="1">
            <a:spLocks noChangeArrowheads="1"/>
          </p:cNvSpPr>
          <p:nvPr/>
        </p:nvSpPr>
        <p:spPr bwMode="auto">
          <a:xfrm>
            <a:off x="3873042" y="5354356"/>
            <a:ext cx="2624436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 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600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142123" y="1461453"/>
            <a:ext cx="803409" cy="397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48509" y="1461453"/>
            <a:ext cx="803409" cy="397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4895" y="1461453"/>
            <a:ext cx="803409" cy="397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78728" y="1186338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01942" y="1185694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05471" y="1186870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SN=6100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오른쪽 화살표 77"/>
          <p:cNvSpPr/>
          <p:nvPr/>
        </p:nvSpPr>
        <p:spPr>
          <a:xfrm>
            <a:off x="3509728" y="3820006"/>
            <a:ext cx="3632689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오른쪽 화살표 78"/>
          <p:cNvSpPr/>
          <p:nvPr/>
        </p:nvSpPr>
        <p:spPr>
          <a:xfrm rot="10800000">
            <a:off x="3503866" y="4561491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5"/>
          <p:cNvSpPr txBox="1">
            <a:spLocks noChangeArrowheads="1"/>
          </p:cNvSpPr>
          <p:nvPr/>
        </p:nvSpPr>
        <p:spPr bwMode="auto">
          <a:xfrm>
            <a:off x="4652727" y="4719753"/>
            <a:ext cx="1204176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 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5500 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1" name="TextBox 77"/>
          <p:cNvSpPr txBox="1">
            <a:spLocks noChangeArrowheads="1"/>
          </p:cNvSpPr>
          <p:nvPr/>
        </p:nvSpPr>
        <p:spPr bwMode="auto">
          <a:xfrm>
            <a:off x="3845302" y="3965081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298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 idx="4294967295"/>
          </p:nvPr>
        </p:nvSpPr>
        <p:spPr bwMode="auto">
          <a:xfrm>
            <a:off x="308132" y="378225"/>
            <a:ext cx="7280275" cy="481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비정상적인 트래픽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전송 과정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9331" name="그룹 3"/>
          <p:cNvGrpSpPr>
            <a:grpSpLocks/>
          </p:cNvGrpSpPr>
          <p:nvPr/>
        </p:nvGrpSpPr>
        <p:grpSpPr bwMode="auto">
          <a:xfrm flipH="1">
            <a:off x="7759915" y="3745636"/>
            <a:ext cx="868973" cy="942566"/>
            <a:chOff x="1533695" y="4087365"/>
            <a:chExt cx="838200" cy="1008269"/>
          </a:xfrm>
        </p:grpSpPr>
        <p:sp>
          <p:nvSpPr>
            <p:cNvPr id="6" name="Freeform 174"/>
            <p:cNvSpPr>
              <a:spLocks/>
            </p:cNvSpPr>
            <p:nvPr/>
          </p:nvSpPr>
          <p:spPr bwMode="auto">
            <a:xfrm rot="355818">
              <a:off x="2175420" y="4753566"/>
              <a:ext cx="74915" cy="53296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Freeform 175"/>
            <p:cNvSpPr>
              <a:spLocks/>
            </p:cNvSpPr>
            <p:nvPr/>
          </p:nvSpPr>
          <p:spPr bwMode="auto">
            <a:xfrm rot="355818" flipH="1">
              <a:off x="2234787" y="4802160"/>
              <a:ext cx="137108" cy="81512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6"/>
            <p:cNvSpPr>
              <a:spLocks/>
            </p:cNvSpPr>
            <p:nvPr/>
          </p:nvSpPr>
          <p:spPr bwMode="auto">
            <a:xfrm rot="355818">
              <a:off x="2229133" y="4830375"/>
              <a:ext cx="134281" cy="57998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7"/>
            <p:cNvSpPr>
              <a:spLocks/>
            </p:cNvSpPr>
            <p:nvPr/>
          </p:nvSpPr>
          <p:spPr bwMode="auto">
            <a:xfrm rot="355818" flipH="1">
              <a:off x="2263057" y="4797457"/>
              <a:ext cx="31097" cy="39189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8"/>
            <p:cNvSpPr>
              <a:spLocks/>
            </p:cNvSpPr>
            <p:nvPr/>
          </p:nvSpPr>
          <p:spPr bwMode="auto">
            <a:xfrm rot="355818">
              <a:off x="2247508" y="4795890"/>
              <a:ext cx="43819" cy="78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Oval 179"/>
            <p:cNvSpPr>
              <a:spLocks noChangeArrowheads="1"/>
            </p:cNvSpPr>
            <p:nvPr/>
          </p:nvSpPr>
          <p:spPr bwMode="auto">
            <a:xfrm rot="21219751">
              <a:off x="2267297" y="4792755"/>
              <a:ext cx="18376" cy="940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Freeform 180"/>
            <p:cNvSpPr>
              <a:spLocks/>
            </p:cNvSpPr>
            <p:nvPr/>
          </p:nvSpPr>
          <p:spPr bwMode="auto">
            <a:xfrm rot="355818">
              <a:off x="2239027" y="4799025"/>
              <a:ext cx="35338" cy="32918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2"/>
            <p:cNvSpPr>
              <a:spLocks/>
            </p:cNvSpPr>
            <p:nvPr/>
          </p:nvSpPr>
          <p:spPr bwMode="auto">
            <a:xfrm flipH="1">
              <a:off x="1772486" y="4767326"/>
              <a:ext cx="178189" cy="328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3"/>
            <p:cNvSpPr>
              <a:spLocks/>
            </p:cNvSpPr>
            <p:nvPr/>
          </p:nvSpPr>
          <p:spPr bwMode="auto">
            <a:xfrm flipH="1">
              <a:off x="1786619" y="4752436"/>
              <a:ext cx="178189" cy="328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4"/>
            <p:cNvSpPr>
              <a:spLocks/>
            </p:cNvSpPr>
            <p:nvPr/>
          </p:nvSpPr>
          <p:spPr bwMode="auto">
            <a:xfrm flipH="1">
              <a:off x="1799431" y="4828807"/>
              <a:ext cx="343478" cy="84647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5"/>
            <p:cNvSpPr>
              <a:spLocks/>
            </p:cNvSpPr>
            <p:nvPr/>
          </p:nvSpPr>
          <p:spPr bwMode="auto">
            <a:xfrm flipH="1">
              <a:off x="1885654" y="4850753"/>
              <a:ext cx="356200" cy="112862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6"/>
            <p:cNvSpPr>
              <a:spLocks/>
            </p:cNvSpPr>
            <p:nvPr/>
          </p:nvSpPr>
          <p:spPr bwMode="auto">
            <a:xfrm flipH="1">
              <a:off x="1819220" y="4915022"/>
              <a:ext cx="90463" cy="4859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7"/>
            <p:cNvSpPr>
              <a:spLocks/>
            </p:cNvSpPr>
            <p:nvPr/>
          </p:nvSpPr>
          <p:spPr bwMode="auto">
            <a:xfrm flipH="1">
              <a:off x="1754200" y="4925994"/>
              <a:ext cx="107425" cy="705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9"/>
            <p:cNvSpPr>
              <a:spLocks noChangeAspect="1"/>
            </p:cNvSpPr>
            <p:nvPr/>
          </p:nvSpPr>
          <p:spPr bwMode="auto">
            <a:xfrm>
              <a:off x="1533695" y="4524706"/>
              <a:ext cx="144176" cy="352695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90"/>
            <p:cNvSpPr>
              <a:spLocks noChangeAspect="1"/>
            </p:cNvSpPr>
            <p:nvPr/>
          </p:nvSpPr>
          <p:spPr bwMode="auto">
            <a:xfrm>
              <a:off x="1536522" y="4465140"/>
              <a:ext cx="619109" cy="288426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1"/>
            <p:cNvSpPr>
              <a:spLocks/>
            </p:cNvSpPr>
            <p:nvPr/>
          </p:nvSpPr>
          <p:spPr bwMode="auto">
            <a:xfrm>
              <a:off x="1672217" y="4661082"/>
              <a:ext cx="477760" cy="213184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2"/>
            <p:cNvSpPr>
              <a:spLocks/>
            </p:cNvSpPr>
            <p:nvPr/>
          </p:nvSpPr>
          <p:spPr bwMode="auto">
            <a:xfrm>
              <a:off x="1690592" y="4789620"/>
              <a:ext cx="144176" cy="5956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Oval 193"/>
            <p:cNvSpPr>
              <a:spLocks noChangeArrowheads="1"/>
            </p:cNvSpPr>
            <p:nvPr/>
          </p:nvSpPr>
          <p:spPr bwMode="auto">
            <a:xfrm>
              <a:off x="1809325" y="4797457"/>
              <a:ext cx="16962" cy="2037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auto">
            <a:xfrm flipH="1">
              <a:off x="2032657" y="4706540"/>
              <a:ext cx="2827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5"/>
            <p:cNvSpPr>
              <a:spLocks noChangeShapeType="1"/>
            </p:cNvSpPr>
            <p:nvPr/>
          </p:nvSpPr>
          <p:spPr bwMode="auto">
            <a:xfrm flipH="1">
              <a:off x="2021349" y="4708108"/>
              <a:ext cx="1414" cy="815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6"/>
            <p:cNvSpPr>
              <a:spLocks noChangeShapeType="1"/>
            </p:cNvSpPr>
            <p:nvPr/>
          </p:nvSpPr>
          <p:spPr bwMode="auto">
            <a:xfrm flipH="1">
              <a:off x="2045379" y="4704973"/>
              <a:ext cx="4240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7"/>
            <p:cNvSpPr>
              <a:spLocks noChangeShapeType="1"/>
            </p:cNvSpPr>
            <p:nvPr/>
          </p:nvSpPr>
          <p:spPr bwMode="auto">
            <a:xfrm flipH="1">
              <a:off x="2056687" y="4703405"/>
              <a:ext cx="2827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8"/>
            <p:cNvSpPr>
              <a:spLocks noChangeShapeType="1"/>
            </p:cNvSpPr>
            <p:nvPr/>
          </p:nvSpPr>
          <p:spPr bwMode="auto">
            <a:xfrm flipH="1">
              <a:off x="2065168" y="4701838"/>
              <a:ext cx="7067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9"/>
            <p:cNvSpPr>
              <a:spLocks noChangeShapeType="1"/>
            </p:cNvSpPr>
            <p:nvPr/>
          </p:nvSpPr>
          <p:spPr bwMode="auto">
            <a:xfrm flipH="1">
              <a:off x="2076476" y="4698703"/>
              <a:ext cx="7067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200"/>
            <p:cNvSpPr>
              <a:spLocks noChangeShapeType="1"/>
            </p:cNvSpPr>
            <p:nvPr/>
          </p:nvSpPr>
          <p:spPr bwMode="auto">
            <a:xfrm flipH="1">
              <a:off x="2087784" y="4698703"/>
              <a:ext cx="1413" cy="768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1"/>
            <p:cNvSpPr>
              <a:spLocks noChangeShapeType="1"/>
            </p:cNvSpPr>
            <p:nvPr/>
          </p:nvSpPr>
          <p:spPr bwMode="auto">
            <a:xfrm flipH="1">
              <a:off x="2097678" y="4692433"/>
              <a:ext cx="1414" cy="7837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2"/>
            <p:cNvSpPr>
              <a:spLocks noChangeShapeType="1"/>
            </p:cNvSpPr>
            <p:nvPr/>
          </p:nvSpPr>
          <p:spPr bwMode="auto">
            <a:xfrm flipH="1">
              <a:off x="2106159" y="4692433"/>
              <a:ext cx="2827" cy="7524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3"/>
            <p:cNvSpPr>
              <a:spLocks noChangeShapeType="1"/>
            </p:cNvSpPr>
            <p:nvPr/>
          </p:nvSpPr>
          <p:spPr bwMode="auto">
            <a:xfrm flipH="1">
              <a:off x="2117467" y="4690865"/>
              <a:ext cx="1414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4"/>
            <p:cNvSpPr>
              <a:spLocks noChangeShapeType="1"/>
            </p:cNvSpPr>
            <p:nvPr/>
          </p:nvSpPr>
          <p:spPr bwMode="auto">
            <a:xfrm flipH="1">
              <a:off x="2070822" y="4731620"/>
              <a:ext cx="1413" cy="7681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Freeform 205"/>
            <p:cNvSpPr>
              <a:spLocks/>
            </p:cNvSpPr>
            <p:nvPr/>
          </p:nvSpPr>
          <p:spPr bwMode="auto">
            <a:xfrm>
              <a:off x="1878587" y="4737891"/>
              <a:ext cx="79156" cy="62701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Line 206"/>
            <p:cNvSpPr>
              <a:spLocks noChangeShapeType="1"/>
            </p:cNvSpPr>
            <p:nvPr/>
          </p:nvSpPr>
          <p:spPr bwMode="auto">
            <a:xfrm flipH="1">
              <a:off x="1889895" y="4773944"/>
              <a:ext cx="0" cy="1881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7"/>
            <p:cNvSpPr>
              <a:spLocks noChangeShapeType="1"/>
            </p:cNvSpPr>
            <p:nvPr/>
          </p:nvSpPr>
          <p:spPr bwMode="auto">
            <a:xfrm flipH="1">
              <a:off x="1950675" y="4758269"/>
              <a:ext cx="0" cy="20377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8"/>
            <p:cNvSpPr>
              <a:spLocks noChangeShapeType="1"/>
            </p:cNvSpPr>
            <p:nvPr/>
          </p:nvSpPr>
          <p:spPr bwMode="auto">
            <a:xfrm flipH="1">
              <a:off x="1943608" y="4767674"/>
              <a:ext cx="0" cy="15675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9"/>
            <p:cNvSpPr>
              <a:spLocks noChangeShapeType="1"/>
            </p:cNvSpPr>
            <p:nvPr/>
          </p:nvSpPr>
          <p:spPr bwMode="auto">
            <a:xfrm flipH="1">
              <a:off x="1898376" y="4781781"/>
              <a:ext cx="0" cy="1254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10"/>
            <p:cNvSpPr>
              <a:spLocks noChangeShapeType="1"/>
            </p:cNvSpPr>
            <p:nvPr/>
          </p:nvSpPr>
          <p:spPr bwMode="auto">
            <a:xfrm flipV="1">
              <a:off x="1908270" y="4783349"/>
              <a:ext cx="25443" cy="627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Freeform 211"/>
            <p:cNvSpPr>
              <a:spLocks/>
            </p:cNvSpPr>
            <p:nvPr/>
          </p:nvSpPr>
          <p:spPr bwMode="auto">
            <a:xfrm>
              <a:off x="1714622" y="4751999"/>
              <a:ext cx="100357" cy="376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Line 212"/>
            <p:cNvSpPr>
              <a:spLocks noChangeShapeType="1"/>
            </p:cNvSpPr>
            <p:nvPr/>
          </p:nvSpPr>
          <p:spPr bwMode="auto">
            <a:xfrm flipV="1">
              <a:off x="1706141" y="4758269"/>
              <a:ext cx="113079" cy="23512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9384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7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216"/>
              <p:cNvSpPr>
                <a:spLocks/>
              </p:cNvSpPr>
              <p:nvPr/>
            </p:nvSpPr>
            <p:spPr bwMode="auto">
              <a:xfrm flipH="1">
                <a:off x="685" y="3139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4" name="Oval 217"/>
            <p:cNvSpPr>
              <a:spLocks noChangeArrowheads="1"/>
            </p:cNvSpPr>
            <p:nvPr/>
          </p:nvSpPr>
          <p:spPr bwMode="auto">
            <a:xfrm>
              <a:off x="1683525" y="4543517"/>
              <a:ext cx="298246" cy="9248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Oval 218"/>
            <p:cNvSpPr>
              <a:spLocks noChangeArrowheads="1"/>
            </p:cNvSpPr>
            <p:nvPr/>
          </p:nvSpPr>
          <p:spPr bwMode="auto">
            <a:xfrm>
              <a:off x="1683525" y="4537246"/>
              <a:ext cx="298246" cy="90917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219"/>
            <p:cNvSpPr>
              <a:spLocks/>
            </p:cNvSpPr>
            <p:nvPr/>
          </p:nvSpPr>
          <p:spPr bwMode="auto">
            <a:xfrm flipH="1">
              <a:off x="1663736" y="4088932"/>
              <a:ext cx="436768" cy="511016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20"/>
            <p:cNvSpPr>
              <a:spLocks/>
            </p:cNvSpPr>
            <p:nvPr/>
          </p:nvSpPr>
          <p:spPr bwMode="auto">
            <a:xfrm flipH="1">
              <a:off x="1723103" y="4502761"/>
              <a:ext cx="357613" cy="9718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1"/>
            <p:cNvSpPr>
              <a:spLocks/>
            </p:cNvSpPr>
            <p:nvPr/>
          </p:nvSpPr>
          <p:spPr bwMode="auto">
            <a:xfrm flipH="1">
              <a:off x="1651014" y="4146931"/>
              <a:ext cx="15549" cy="453016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Oval 222"/>
            <p:cNvSpPr>
              <a:spLocks noChangeArrowheads="1"/>
            </p:cNvSpPr>
            <p:nvPr/>
          </p:nvSpPr>
          <p:spPr bwMode="auto">
            <a:xfrm>
              <a:off x="2049619" y="4510599"/>
              <a:ext cx="12722" cy="28216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3"/>
            <p:cNvSpPr>
              <a:spLocks noChangeArrowheads="1"/>
            </p:cNvSpPr>
            <p:nvPr/>
          </p:nvSpPr>
          <p:spPr bwMode="auto">
            <a:xfrm>
              <a:off x="2025590" y="4516869"/>
              <a:ext cx="11308" cy="2351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4"/>
            <p:cNvSpPr>
              <a:spLocks noChangeArrowheads="1"/>
            </p:cNvSpPr>
            <p:nvPr/>
          </p:nvSpPr>
          <p:spPr bwMode="auto">
            <a:xfrm>
              <a:off x="1943608" y="4538814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5"/>
            <p:cNvSpPr>
              <a:spLocks noChangeArrowheads="1"/>
            </p:cNvSpPr>
            <p:nvPr/>
          </p:nvSpPr>
          <p:spPr bwMode="auto">
            <a:xfrm>
              <a:off x="1918165" y="4543517"/>
              <a:ext cx="12721" cy="1724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6"/>
            <p:cNvSpPr>
              <a:spLocks noChangeArrowheads="1"/>
            </p:cNvSpPr>
            <p:nvPr/>
          </p:nvSpPr>
          <p:spPr bwMode="auto">
            <a:xfrm>
              <a:off x="1889895" y="4548220"/>
              <a:ext cx="14135" cy="156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Freeform 227"/>
            <p:cNvSpPr>
              <a:spLocks/>
            </p:cNvSpPr>
            <p:nvPr/>
          </p:nvSpPr>
          <p:spPr bwMode="auto">
            <a:xfrm flipH="1">
              <a:off x="1704727" y="4139093"/>
              <a:ext cx="361854" cy="402856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8"/>
            <p:cNvSpPr>
              <a:spLocks/>
            </p:cNvSpPr>
            <p:nvPr/>
          </p:nvSpPr>
          <p:spPr bwMode="auto">
            <a:xfrm flipH="1">
              <a:off x="1651014" y="4087365"/>
              <a:ext cx="448077" cy="64268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62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9332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96" y="3301620"/>
            <a:ext cx="1462453" cy="139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Box 58"/>
          <p:cNvSpPr txBox="1">
            <a:spLocks noChangeArrowheads="1"/>
          </p:cNvSpPr>
          <p:nvPr/>
        </p:nvSpPr>
        <p:spPr bwMode="auto">
          <a:xfrm>
            <a:off x="1740115" y="4838811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송신호스트 </a:t>
            </a:r>
          </a:p>
        </p:txBody>
      </p:sp>
      <p:sp>
        <p:nvSpPr>
          <p:cNvPr id="60" name="오른쪽 화살표 59"/>
          <p:cNvSpPr/>
          <p:nvPr/>
        </p:nvSpPr>
        <p:spPr>
          <a:xfrm>
            <a:off x="3626065" y="2322744"/>
            <a:ext cx="3632689" cy="58029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335" name="TextBox 60"/>
          <p:cNvSpPr txBox="1">
            <a:spLocks noChangeArrowheads="1"/>
          </p:cNvSpPr>
          <p:nvPr/>
        </p:nvSpPr>
        <p:spPr bwMode="auto">
          <a:xfrm>
            <a:off x="4061285" y="2470749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2" name="오른쪽 화살표 61"/>
          <p:cNvSpPr/>
          <p:nvPr/>
        </p:nvSpPr>
        <p:spPr>
          <a:xfrm rot="10800000">
            <a:off x="5013787" y="3039318"/>
            <a:ext cx="2244966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3617273" y="3755890"/>
            <a:ext cx="3632689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0800000">
            <a:off x="3611411" y="4497375"/>
            <a:ext cx="3634154" cy="58029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341" name="TextBox 73"/>
          <p:cNvSpPr txBox="1">
            <a:spLocks noChangeArrowheads="1"/>
          </p:cNvSpPr>
          <p:nvPr/>
        </p:nvSpPr>
        <p:spPr bwMode="auto">
          <a:xfrm>
            <a:off x="7781895" y="4813899"/>
            <a:ext cx="116249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</a:rPr>
              <a:t>수신호스트 </a:t>
            </a:r>
          </a:p>
        </p:txBody>
      </p:sp>
      <p:sp>
        <p:nvSpPr>
          <p:cNvPr id="99342" name="TextBox 74"/>
          <p:cNvSpPr txBox="1">
            <a:spLocks noChangeArrowheads="1"/>
          </p:cNvSpPr>
          <p:nvPr/>
        </p:nvSpPr>
        <p:spPr bwMode="auto">
          <a:xfrm>
            <a:off x="5837572" y="3155092"/>
            <a:ext cx="1151277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AN=5500 </a:t>
            </a:r>
            <a:r>
              <a:rPr lang="ko-KR" altLang="en-US" sz="1477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477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9343" name="TextBox 75"/>
          <p:cNvSpPr txBox="1">
            <a:spLocks noChangeArrowheads="1"/>
          </p:cNvSpPr>
          <p:nvPr/>
        </p:nvSpPr>
        <p:spPr bwMode="auto">
          <a:xfrm>
            <a:off x="4760272" y="4655637"/>
            <a:ext cx="1204176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 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5500 </a:t>
            </a:r>
            <a:r>
              <a:rPr lang="ko-KR" altLang="en-US" sz="1477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477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9345" name="TextBox 77"/>
          <p:cNvSpPr txBox="1">
            <a:spLocks noChangeArrowheads="1"/>
          </p:cNvSpPr>
          <p:nvPr/>
        </p:nvSpPr>
        <p:spPr bwMode="auto">
          <a:xfrm>
            <a:off x="3952847" y="3900965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500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255138" y="2640646"/>
            <a:ext cx="803409" cy="397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361524" y="2640646"/>
            <a:ext cx="803409" cy="397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67910" y="2640646"/>
            <a:ext cx="803409" cy="397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91743" y="2365531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4957" y="2364887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8486" y="2366063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SN=6100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오른쪽 화살표 77"/>
          <p:cNvSpPr/>
          <p:nvPr/>
        </p:nvSpPr>
        <p:spPr>
          <a:xfrm>
            <a:off x="3611514" y="5218141"/>
            <a:ext cx="3632689" cy="578827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8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77"/>
          <p:cNvSpPr txBox="1">
            <a:spLocks noChangeArrowheads="1"/>
          </p:cNvSpPr>
          <p:nvPr/>
        </p:nvSpPr>
        <p:spPr bwMode="auto">
          <a:xfrm>
            <a:off x="3947088" y="5363216"/>
            <a:ext cx="2571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SN=5500 (</a:t>
            </a:r>
            <a:r>
              <a:rPr lang="en-US" altLang="ko-KR" sz="1477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600</a:t>
            </a:r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" y="3475080"/>
            <a:ext cx="845645" cy="845645"/>
          </a:xfrm>
          <a:prstGeom prst="rect">
            <a:avLst/>
          </a:prstGeom>
        </p:spPr>
      </p:pic>
      <p:sp>
        <p:nvSpPr>
          <p:cNvPr id="83" name="폭발 1 82"/>
          <p:cNvSpPr/>
          <p:nvPr/>
        </p:nvSpPr>
        <p:spPr>
          <a:xfrm>
            <a:off x="4473263" y="2987855"/>
            <a:ext cx="758330" cy="56262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6255" y="1102416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송신측에서 재전송 시도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405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7440027" y="2120443"/>
            <a:ext cx="941018" cy="1020399"/>
            <a:chOff x="1533695" y="4087365"/>
            <a:chExt cx="838200" cy="1007923"/>
          </a:xfrm>
        </p:grpSpPr>
        <p:sp>
          <p:nvSpPr>
            <p:cNvPr id="7" name="Freeform 174"/>
            <p:cNvSpPr>
              <a:spLocks/>
            </p:cNvSpPr>
            <p:nvPr/>
          </p:nvSpPr>
          <p:spPr bwMode="auto">
            <a:xfrm rot="355818">
              <a:off x="2175045" y="4754115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5"/>
            <p:cNvSpPr>
              <a:spLocks/>
            </p:cNvSpPr>
            <p:nvPr/>
          </p:nvSpPr>
          <p:spPr bwMode="auto">
            <a:xfrm rot="355818" flipH="1">
              <a:off x="2235370" y="4801740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6"/>
            <p:cNvSpPr>
              <a:spLocks/>
            </p:cNvSpPr>
            <p:nvPr/>
          </p:nvSpPr>
          <p:spPr bwMode="auto">
            <a:xfrm rot="355818">
              <a:off x="2229020" y="4830315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7"/>
            <p:cNvSpPr>
              <a:spLocks/>
            </p:cNvSpPr>
            <p:nvPr/>
          </p:nvSpPr>
          <p:spPr bwMode="auto">
            <a:xfrm rot="355818" flipH="1">
              <a:off x="2262358" y="4796977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Freeform 178"/>
            <p:cNvSpPr>
              <a:spLocks/>
            </p:cNvSpPr>
            <p:nvPr/>
          </p:nvSpPr>
          <p:spPr bwMode="auto">
            <a:xfrm rot="355818">
              <a:off x="2248070" y="4795390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Oval 179"/>
            <p:cNvSpPr>
              <a:spLocks noChangeArrowheads="1"/>
            </p:cNvSpPr>
            <p:nvPr/>
          </p:nvSpPr>
          <p:spPr bwMode="auto">
            <a:xfrm rot="21219751">
              <a:off x="2267120" y="4792215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0"/>
            <p:cNvSpPr>
              <a:spLocks/>
            </p:cNvSpPr>
            <p:nvPr/>
          </p:nvSpPr>
          <p:spPr bwMode="auto">
            <a:xfrm rot="355818">
              <a:off x="2238545" y="4798565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2"/>
            <p:cNvSpPr>
              <a:spLocks/>
            </p:cNvSpPr>
            <p:nvPr/>
          </p:nvSpPr>
          <p:spPr bwMode="auto">
            <a:xfrm flipH="1">
              <a:off x="1786661" y="4766953"/>
              <a:ext cx="164547" cy="328335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3"/>
            <p:cNvSpPr>
              <a:spLocks/>
            </p:cNvSpPr>
            <p:nvPr/>
          </p:nvSpPr>
          <p:spPr bwMode="auto">
            <a:xfrm flipH="1">
              <a:off x="1800948" y="4752666"/>
              <a:ext cx="164547" cy="328335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4"/>
            <p:cNvSpPr>
              <a:spLocks/>
            </p:cNvSpPr>
            <p:nvPr/>
          </p:nvSpPr>
          <p:spPr bwMode="auto">
            <a:xfrm flipH="1">
              <a:off x="1798808" y="4828727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5"/>
            <p:cNvSpPr>
              <a:spLocks/>
            </p:cNvSpPr>
            <p:nvPr/>
          </p:nvSpPr>
          <p:spPr bwMode="auto">
            <a:xfrm flipH="1">
              <a:off x="1886120" y="4850952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6"/>
            <p:cNvSpPr>
              <a:spLocks/>
            </p:cNvSpPr>
            <p:nvPr/>
          </p:nvSpPr>
          <p:spPr bwMode="auto">
            <a:xfrm flipH="1">
              <a:off x="1819445" y="4914452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7"/>
            <p:cNvSpPr>
              <a:spLocks/>
            </p:cNvSpPr>
            <p:nvPr/>
          </p:nvSpPr>
          <p:spPr bwMode="auto">
            <a:xfrm flipH="1">
              <a:off x="1754358" y="4925565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89"/>
            <p:cNvSpPr>
              <a:spLocks noChangeAspect="1"/>
            </p:cNvSpPr>
            <p:nvPr/>
          </p:nvSpPr>
          <p:spPr bwMode="auto">
            <a:xfrm>
              <a:off x="1533695" y="4523927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0"/>
            <p:cNvSpPr>
              <a:spLocks noChangeAspect="1"/>
            </p:cNvSpPr>
            <p:nvPr/>
          </p:nvSpPr>
          <p:spPr bwMode="auto">
            <a:xfrm>
              <a:off x="1536870" y="4465190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1"/>
            <p:cNvSpPr>
              <a:spLocks/>
            </p:cNvSpPr>
            <p:nvPr/>
          </p:nvSpPr>
          <p:spPr bwMode="auto">
            <a:xfrm>
              <a:off x="1671808" y="4660452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Freeform 192"/>
            <p:cNvSpPr>
              <a:spLocks/>
            </p:cNvSpPr>
            <p:nvPr/>
          </p:nvSpPr>
          <p:spPr bwMode="auto">
            <a:xfrm>
              <a:off x="1690858" y="4789040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Oval 193"/>
            <p:cNvSpPr>
              <a:spLocks noChangeArrowheads="1"/>
            </p:cNvSpPr>
            <p:nvPr/>
          </p:nvSpPr>
          <p:spPr bwMode="auto">
            <a:xfrm>
              <a:off x="1809920" y="4796977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4"/>
            <p:cNvSpPr>
              <a:spLocks noChangeShapeType="1"/>
            </p:cNvSpPr>
            <p:nvPr/>
          </p:nvSpPr>
          <p:spPr bwMode="auto">
            <a:xfrm flipH="1">
              <a:off x="2032170" y="4706490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5"/>
            <p:cNvSpPr>
              <a:spLocks noChangeShapeType="1"/>
            </p:cNvSpPr>
            <p:nvPr/>
          </p:nvSpPr>
          <p:spPr bwMode="auto">
            <a:xfrm flipH="1">
              <a:off x="2021058" y="4708077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6"/>
            <p:cNvSpPr>
              <a:spLocks noChangeShapeType="1"/>
            </p:cNvSpPr>
            <p:nvPr/>
          </p:nvSpPr>
          <p:spPr bwMode="auto">
            <a:xfrm flipH="1">
              <a:off x="2044870" y="4704902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7"/>
            <p:cNvSpPr>
              <a:spLocks noChangeShapeType="1"/>
            </p:cNvSpPr>
            <p:nvPr/>
          </p:nvSpPr>
          <p:spPr bwMode="auto">
            <a:xfrm flipH="1">
              <a:off x="2055983" y="4703315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8"/>
            <p:cNvSpPr>
              <a:spLocks noChangeShapeType="1"/>
            </p:cNvSpPr>
            <p:nvPr/>
          </p:nvSpPr>
          <p:spPr bwMode="auto">
            <a:xfrm flipH="1">
              <a:off x="2065508" y="4701727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199"/>
            <p:cNvSpPr>
              <a:spLocks noChangeShapeType="1"/>
            </p:cNvSpPr>
            <p:nvPr/>
          </p:nvSpPr>
          <p:spPr bwMode="auto">
            <a:xfrm flipH="1">
              <a:off x="2076620" y="4698552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0"/>
            <p:cNvSpPr>
              <a:spLocks noChangeShapeType="1"/>
            </p:cNvSpPr>
            <p:nvPr/>
          </p:nvSpPr>
          <p:spPr bwMode="auto">
            <a:xfrm flipH="1">
              <a:off x="2087733" y="469855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1"/>
            <p:cNvSpPr>
              <a:spLocks noChangeShapeType="1"/>
            </p:cNvSpPr>
            <p:nvPr/>
          </p:nvSpPr>
          <p:spPr bwMode="auto">
            <a:xfrm flipH="1">
              <a:off x="2097258" y="4692202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2"/>
            <p:cNvSpPr>
              <a:spLocks noChangeShapeType="1"/>
            </p:cNvSpPr>
            <p:nvPr/>
          </p:nvSpPr>
          <p:spPr bwMode="auto">
            <a:xfrm flipH="1">
              <a:off x="2106783" y="469220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3"/>
            <p:cNvSpPr>
              <a:spLocks noChangeShapeType="1"/>
            </p:cNvSpPr>
            <p:nvPr/>
          </p:nvSpPr>
          <p:spPr bwMode="auto">
            <a:xfrm flipH="1">
              <a:off x="2117895" y="4690615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Line 204"/>
            <p:cNvSpPr>
              <a:spLocks noChangeShapeType="1"/>
            </p:cNvSpPr>
            <p:nvPr/>
          </p:nvSpPr>
          <p:spPr bwMode="auto">
            <a:xfrm flipH="1">
              <a:off x="2071064" y="4731896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205"/>
            <p:cNvSpPr>
              <a:spLocks/>
            </p:cNvSpPr>
            <p:nvPr/>
          </p:nvSpPr>
          <p:spPr bwMode="auto">
            <a:xfrm>
              <a:off x="1878183" y="4738240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6"/>
            <p:cNvSpPr>
              <a:spLocks noChangeShapeType="1"/>
            </p:cNvSpPr>
            <p:nvPr/>
          </p:nvSpPr>
          <p:spPr bwMode="auto">
            <a:xfrm flipH="1">
              <a:off x="1889295" y="4773165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7"/>
            <p:cNvSpPr>
              <a:spLocks noChangeShapeType="1"/>
            </p:cNvSpPr>
            <p:nvPr/>
          </p:nvSpPr>
          <p:spPr bwMode="auto">
            <a:xfrm flipH="1">
              <a:off x="1951208" y="4758877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8"/>
            <p:cNvSpPr>
              <a:spLocks noChangeShapeType="1"/>
            </p:cNvSpPr>
            <p:nvPr/>
          </p:nvSpPr>
          <p:spPr bwMode="auto">
            <a:xfrm flipH="1">
              <a:off x="1943270" y="4768402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09"/>
            <p:cNvSpPr>
              <a:spLocks noChangeShapeType="1"/>
            </p:cNvSpPr>
            <p:nvPr/>
          </p:nvSpPr>
          <p:spPr bwMode="auto">
            <a:xfrm flipH="1">
              <a:off x="1898820" y="4781102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Line 210"/>
            <p:cNvSpPr>
              <a:spLocks noChangeShapeType="1"/>
            </p:cNvSpPr>
            <p:nvPr/>
          </p:nvSpPr>
          <p:spPr bwMode="auto">
            <a:xfrm flipV="1">
              <a:off x="1908345" y="4782690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Freeform 211"/>
            <p:cNvSpPr>
              <a:spLocks/>
            </p:cNvSpPr>
            <p:nvPr/>
          </p:nvSpPr>
          <p:spPr bwMode="auto">
            <a:xfrm>
              <a:off x="1714670" y="4752527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Line 212"/>
            <p:cNvSpPr>
              <a:spLocks noChangeShapeType="1"/>
            </p:cNvSpPr>
            <p:nvPr/>
          </p:nvSpPr>
          <p:spPr bwMode="auto">
            <a:xfrm flipV="1">
              <a:off x="1706733" y="4758877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5" name="Oval 217"/>
            <p:cNvSpPr>
              <a:spLocks noChangeArrowheads="1"/>
            </p:cNvSpPr>
            <p:nvPr/>
          </p:nvSpPr>
          <p:spPr bwMode="auto">
            <a:xfrm>
              <a:off x="1682920" y="4542977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Oval 218"/>
            <p:cNvSpPr>
              <a:spLocks noChangeArrowheads="1"/>
            </p:cNvSpPr>
            <p:nvPr/>
          </p:nvSpPr>
          <p:spPr bwMode="auto">
            <a:xfrm>
              <a:off x="1682920" y="4536627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19"/>
            <p:cNvSpPr>
              <a:spLocks/>
            </p:cNvSpPr>
            <p:nvPr/>
          </p:nvSpPr>
          <p:spPr bwMode="auto">
            <a:xfrm flipH="1">
              <a:off x="1663870" y="4088952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0"/>
            <p:cNvSpPr>
              <a:spLocks/>
            </p:cNvSpPr>
            <p:nvPr/>
          </p:nvSpPr>
          <p:spPr bwMode="auto">
            <a:xfrm flipH="1">
              <a:off x="1722608" y="4503290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Freeform 221"/>
            <p:cNvSpPr>
              <a:spLocks/>
            </p:cNvSpPr>
            <p:nvPr/>
          </p:nvSpPr>
          <p:spPr bwMode="auto">
            <a:xfrm flipH="1">
              <a:off x="1651170" y="4147690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2"/>
            <p:cNvSpPr>
              <a:spLocks noChangeArrowheads="1"/>
            </p:cNvSpPr>
            <p:nvPr/>
          </p:nvSpPr>
          <p:spPr bwMode="auto">
            <a:xfrm>
              <a:off x="2049633" y="4511227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3"/>
            <p:cNvSpPr>
              <a:spLocks noChangeArrowheads="1"/>
            </p:cNvSpPr>
            <p:nvPr/>
          </p:nvSpPr>
          <p:spPr bwMode="auto">
            <a:xfrm>
              <a:off x="2025820" y="4517577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4"/>
            <p:cNvSpPr>
              <a:spLocks noChangeArrowheads="1"/>
            </p:cNvSpPr>
            <p:nvPr/>
          </p:nvSpPr>
          <p:spPr bwMode="auto">
            <a:xfrm>
              <a:off x="1943270" y="4538215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5"/>
            <p:cNvSpPr>
              <a:spLocks noChangeArrowheads="1"/>
            </p:cNvSpPr>
            <p:nvPr/>
          </p:nvSpPr>
          <p:spPr bwMode="auto">
            <a:xfrm>
              <a:off x="1917870" y="4542977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Oval 226"/>
            <p:cNvSpPr>
              <a:spLocks noChangeArrowheads="1"/>
            </p:cNvSpPr>
            <p:nvPr/>
          </p:nvSpPr>
          <p:spPr bwMode="auto">
            <a:xfrm>
              <a:off x="1889295" y="4547740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7"/>
            <p:cNvSpPr>
              <a:spLocks/>
            </p:cNvSpPr>
            <p:nvPr/>
          </p:nvSpPr>
          <p:spPr bwMode="auto">
            <a:xfrm flipH="1">
              <a:off x="1705145" y="4139752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Freeform 228"/>
            <p:cNvSpPr>
              <a:spLocks/>
            </p:cNvSpPr>
            <p:nvPr/>
          </p:nvSpPr>
          <p:spPr bwMode="auto">
            <a:xfrm flipH="1">
              <a:off x="1651170" y="4087365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9326" y="2150204"/>
            <a:ext cx="1366509" cy="130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2088304" y="3538641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송신호스트 </a:t>
            </a:r>
          </a:p>
        </p:txBody>
      </p:sp>
      <p:sp>
        <p:nvSpPr>
          <p:cNvPr id="61" name="오른쪽 화살표 60"/>
          <p:cNvSpPr/>
          <p:nvPr/>
        </p:nvSpPr>
        <p:spPr>
          <a:xfrm>
            <a:off x="4174243" y="2060266"/>
            <a:ext cx="2847885" cy="65116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04872" y="2223604"/>
            <a:ext cx="3203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6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" name="오른쪽 화살표 64"/>
          <p:cNvSpPr/>
          <p:nvPr/>
        </p:nvSpPr>
        <p:spPr>
          <a:xfrm rot="10800000">
            <a:off x="4129773" y="3418966"/>
            <a:ext cx="2807836" cy="593573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62104" y="325969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수신호스트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89302" y="3546476"/>
            <a:ext cx="246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 AN=7800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4181372" y="2779552"/>
            <a:ext cx="2852713" cy="65116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오른쪽 화살표 77"/>
          <p:cNvSpPr/>
          <p:nvPr/>
        </p:nvSpPr>
        <p:spPr>
          <a:xfrm rot="10800000">
            <a:off x="4162747" y="5750784"/>
            <a:ext cx="2800707" cy="593573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5103353" y="5892818"/>
            <a:ext cx="1310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ACK=8800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8" name="오른쪽 화살표 107"/>
          <p:cNvSpPr/>
          <p:nvPr/>
        </p:nvSpPr>
        <p:spPr>
          <a:xfrm rot="10800000">
            <a:off x="4102350" y="1410391"/>
            <a:ext cx="2891770" cy="593573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91929" y="1547851"/>
            <a:ext cx="2754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Window Size = 3000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EBFEF3-B7B5-A550-243C-3EB6A3530B51}"/>
              </a:ext>
            </a:extLst>
          </p:cNvPr>
          <p:cNvSpPr txBox="1">
            <a:spLocks/>
          </p:cNvSpPr>
          <p:nvPr/>
        </p:nvSpPr>
        <p:spPr bwMode="auto">
          <a:xfrm>
            <a:off x="315741" y="333551"/>
            <a:ext cx="7280275" cy="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트래픽 흐름제어 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908484" y="1602434"/>
            <a:ext cx="803409" cy="397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14870" y="1602434"/>
            <a:ext cx="803409" cy="397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121256" y="1602434"/>
            <a:ext cx="803409" cy="397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45089" y="1327319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068303" y="1326675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SN=6400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71832" y="1327851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SN=7800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91889" y="1603505"/>
            <a:ext cx="803409" cy="397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800</a:t>
            </a:r>
            <a:endParaRPr lang="ko-KR" altLang="en-US" sz="1504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2465" y="1328922"/>
            <a:ext cx="83869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7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SN=8800</a:t>
            </a:r>
            <a:endParaRPr lang="ko-KR" altLang="en-US" sz="117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209783" y="2973534"/>
            <a:ext cx="3203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SN=5000 (</a:t>
            </a:r>
            <a:r>
              <a:rPr lang="en-US" altLang="ko-KR" sz="16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오른쪽 화살표 90"/>
          <p:cNvSpPr/>
          <p:nvPr/>
        </p:nvSpPr>
        <p:spPr>
          <a:xfrm rot="10800000">
            <a:off x="4129772" y="4260393"/>
            <a:ext cx="2891770" cy="593573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74130" y="4421901"/>
            <a:ext cx="2878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Window Size = 1000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3" name="오른쪽 화살표 92"/>
          <p:cNvSpPr/>
          <p:nvPr/>
        </p:nvSpPr>
        <p:spPr>
          <a:xfrm>
            <a:off x="4260402" y="4910867"/>
            <a:ext cx="2847885" cy="65116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91031" y="5074205"/>
            <a:ext cx="3203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SN=7800 (</a:t>
            </a:r>
            <a:r>
              <a:rPr lang="en-US" altLang="ko-KR" sz="16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1000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95659" y="447362"/>
            <a:ext cx="6448425" cy="3730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Application  Layer</a:t>
            </a:r>
          </a:p>
        </p:txBody>
      </p:sp>
      <p:sp>
        <p:nvSpPr>
          <p:cNvPr id="43036" name="AutoShape 33"/>
          <p:cNvSpPr>
            <a:spLocks noChangeArrowheads="1"/>
          </p:cNvSpPr>
          <p:nvPr/>
        </p:nvSpPr>
        <p:spPr bwMode="auto">
          <a:xfrm rot="5400000">
            <a:off x="3909803" y="1397450"/>
            <a:ext cx="15621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037" name="Rectangle 30"/>
          <p:cNvSpPr>
            <a:spLocks noChangeArrowheads="1"/>
          </p:cNvSpPr>
          <p:nvPr/>
        </p:nvSpPr>
        <p:spPr bwMode="auto">
          <a:xfrm>
            <a:off x="5086725" y="925199"/>
            <a:ext cx="3278187" cy="1539051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User Interface (UI)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제공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-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를 통해 데이터 생성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-   HTTP, FTP, Telnet, SMTP, 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SNMP, Telnet, NFS..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717212" y="6468720"/>
            <a:ext cx="1295400" cy="246062"/>
          </a:xfrm>
        </p:spPr>
        <p:txBody>
          <a:bodyPr/>
          <a:lstStyle/>
          <a:p>
            <a:pPr>
              <a:defRPr/>
            </a:pPr>
            <a:fld id="{0B7543D3-D02F-40DF-8507-5C6C57421F0B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87E4A1BD-CBF0-B386-7FFC-7D2B07295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22299"/>
              </p:ext>
            </p:extLst>
          </p:nvPr>
        </p:nvGraphicFramePr>
        <p:xfrm>
          <a:off x="1508709" y="1269846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84683D1E-4698-37C9-1C07-F018C31B8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21937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AE2CF3AA-B485-C630-19F8-465F52213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09" y="14571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8CF8BF61-BBF0-C324-840B-6177E1EA8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29430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E77ABE6B-6F5B-A1E7-44FA-0426AB0CC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36923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70D37E4C-3A7E-31EF-01A8-28613BCAF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44416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04E4C46C-6D80-4FDF-B3FB-0A3611E7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52036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96695460-0298-0CA0-94F8-C9569D121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9" y="5965671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9628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7596014" y="3182760"/>
            <a:ext cx="796383" cy="905304"/>
            <a:chOff x="1533695" y="4087365"/>
            <a:chExt cx="838200" cy="978481"/>
          </a:xfrm>
        </p:grpSpPr>
        <p:sp>
          <p:nvSpPr>
            <p:cNvPr id="7" name="Freeform 174"/>
            <p:cNvSpPr>
              <a:spLocks/>
            </p:cNvSpPr>
            <p:nvPr/>
          </p:nvSpPr>
          <p:spPr bwMode="auto">
            <a:xfrm rot="355818">
              <a:off x="2175045" y="4754115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5"/>
            <p:cNvSpPr>
              <a:spLocks/>
            </p:cNvSpPr>
            <p:nvPr/>
          </p:nvSpPr>
          <p:spPr bwMode="auto">
            <a:xfrm rot="355818" flipH="1">
              <a:off x="2235370" y="4801740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6"/>
            <p:cNvSpPr>
              <a:spLocks/>
            </p:cNvSpPr>
            <p:nvPr/>
          </p:nvSpPr>
          <p:spPr bwMode="auto">
            <a:xfrm rot="355818">
              <a:off x="2229020" y="4830315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7"/>
            <p:cNvSpPr>
              <a:spLocks/>
            </p:cNvSpPr>
            <p:nvPr/>
          </p:nvSpPr>
          <p:spPr bwMode="auto">
            <a:xfrm rot="355818" flipH="1">
              <a:off x="2262358" y="4796977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Freeform 178"/>
            <p:cNvSpPr>
              <a:spLocks/>
            </p:cNvSpPr>
            <p:nvPr/>
          </p:nvSpPr>
          <p:spPr bwMode="auto">
            <a:xfrm rot="355818">
              <a:off x="2248070" y="4795390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Oval 179"/>
            <p:cNvSpPr>
              <a:spLocks noChangeArrowheads="1"/>
            </p:cNvSpPr>
            <p:nvPr/>
          </p:nvSpPr>
          <p:spPr bwMode="auto">
            <a:xfrm rot="21219751">
              <a:off x="2267120" y="4792215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0"/>
            <p:cNvSpPr>
              <a:spLocks/>
            </p:cNvSpPr>
            <p:nvPr/>
          </p:nvSpPr>
          <p:spPr bwMode="auto">
            <a:xfrm rot="355818">
              <a:off x="2238545" y="4798565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2"/>
            <p:cNvSpPr>
              <a:spLocks/>
            </p:cNvSpPr>
            <p:nvPr/>
          </p:nvSpPr>
          <p:spPr bwMode="auto">
            <a:xfrm flipH="1">
              <a:off x="1756778" y="4796396"/>
              <a:ext cx="194431" cy="269450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0574" bIns="20574" anchor="ctr">
              <a:spAutoFit/>
            </a:bodyPr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3"/>
            <p:cNvSpPr>
              <a:spLocks/>
            </p:cNvSpPr>
            <p:nvPr/>
          </p:nvSpPr>
          <p:spPr bwMode="auto">
            <a:xfrm flipH="1">
              <a:off x="1771064" y="4782109"/>
              <a:ext cx="194431" cy="269450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0574" bIns="20574" anchor="ctr">
              <a:spAutoFit/>
            </a:bodyPr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4"/>
            <p:cNvSpPr>
              <a:spLocks/>
            </p:cNvSpPr>
            <p:nvPr/>
          </p:nvSpPr>
          <p:spPr bwMode="auto">
            <a:xfrm flipH="1">
              <a:off x="1798808" y="4828727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5"/>
            <p:cNvSpPr>
              <a:spLocks/>
            </p:cNvSpPr>
            <p:nvPr/>
          </p:nvSpPr>
          <p:spPr bwMode="auto">
            <a:xfrm flipH="1">
              <a:off x="1886120" y="4850952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6"/>
            <p:cNvSpPr>
              <a:spLocks/>
            </p:cNvSpPr>
            <p:nvPr/>
          </p:nvSpPr>
          <p:spPr bwMode="auto">
            <a:xfrm flipH="1">
              <a:off x="1819445" y="4914452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7"/>
            <p:cNvSpPr>
              <a:spLocks/>
            </p:cNvSpPr>
            <p:nvPr/>
          </p:nvSpPr>
          <p:spPr bwMode="auto">
            <a:xfrm flipH="1">
              <a:off x="1754358" y="4925565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89"/>
            <p:cNvSpPr>
              <a:spLocks noChangeAspect="1"/>
            </p:cNvSpPr>
            <p:nvPr/>
          </p:nvSpPr>
          <p:spPr bwMode="auto">
            <a:xfrm>
              <a:off x="1533695" y="4523927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0"/>
            <p:cNvSpPr>
              <a:spLocks noChangeAspect="1"/>
            </p:cNvSpPr>
            <p:nvPr/>
          </p:nvSpPr>
          <p:spPr bwMode="auto">
            <a:xfrm>
              <a:off x="1536870" y="4465190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1"/>
            <p:cNvSpPr>
              <a:spLocks/>
            </p:cNvSpPr>
            <p:nvPr/>
          </p:nvSpPr>
          <p:spPr bwMode="auto">
            <a:xfrm>
              <a:off x="1671808" y="4660452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Freeform 192"/>
            <p:cNvSpPr>
              <a:spLocks/>
            </p:cNvSpPr>
            <p:nvPr/>
          </p:nvSpPr>
          <p:spPr bwMode="auto">
            <a:xfrm>
              <a:off x="1690858" y="4789040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Oval 193"/>
            <p:cNvSpPr>
              <a:spLocks noChangeArrowheads="1"/>
            </p:cNvSpPr>
            <p:nvPr/>
          </p:nvSpPr>
          <p:spPr bwMode="auto">
            <a:xfrm>
              <a:off x="1809920" y="4796977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4"/>
            <p:cNvSpPr>
              <a:spLocks noChangeShapeType="1"/>
            </p:cNvSpPr>
            <p:nvPr/>
          </p:nvSpPr>
          <p:spPr bwMode="auto">
            <a:xfrm flipH="1">
              <a:off x="2032170" y="4706490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5"/>
            <p:cNvSpPr>
              <a:spLocks noChangeShapeType="1"/>
            </p:cNvSpPr>
            <p:nvPr/>
          </p:nvSpPr>
          <p:spPr bwMode="auto">
            <a:xfrm flipH="1">
              <a:off x="2021058" y="4708077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6"/>
            <p:cNvSpPr>
              <a:spLocks noChangeShapeType="1"/>
            </p:cNvSpPr>
            <p:nvPr/>
          </p:nvSpPr>
          <p:spPr bwMode="auto">
            <a:xfrm flipH="1">
              <a:off x="2044870" y="4704902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7"/>
            <p:cNvSpPr>
              <a:spLocks noChangeShapeType="1"/>
            </p:cNvSpPr>
            <p:nvPr/>
          </p:nvSpPr>
          <p:spPr bwMode="auto">
            <a:xfrm flipH="1">
              <a:off x="2055983" y="4703315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8"/>
            <p:cNvSpPr>
              <a:spLocks noChangeShapeType="1"/>
            </p:cNvSpPr>
            <p:nvPr/>
          </p:nvSpPr>
          <p:spPr bwMode="auto">
            <a:xfrm flipH="1">
              <a:off x="2065508" y="4701727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199"/>
            <p:cNvSpPr>
              <a:spLocks noChangeShapeType="1"/>
            </p:cNvSpPr>
            <p:nvPr/>
          </p:nvSpPr>
          <p:spPr bwMode="auto">
            <a:xfrm flipH="1">
              <a:off x="2076620" y="4698552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0"/>
            <p:cNvSpPr>
              <a:spLocks noChangeShapeType="1"/>
            </p:cNvSpPr>
            <p:nvPr/>
          </p:nvSpPr>
          <p:spPr bwMode="auto">
            <a:xfrm flipH="1">
              <a:off x="2087733" y="469855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1"/>
            <p:cNvSpPr>
              <a:spLocks noChangeShapeType="1"/>
            </p:cNvSpPr>
            <p:nvPr/>
          </p:nvSpPr>
          <p:spPr bwMode="auto">
            <a:xfrm flipH="1">
              <a:off x="2097258" y="4692202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2"/>
            <p:cNvSpPr>
              <a:spLocks noChangeShapeType="1"/>
            </p:cNvSpPr>
            <p:nvPr/>
          </p:nvSpPr>
          <p:spPr bwMode="auto">
            <a:xfrm flipH="1">
              <a:off x="2106783" y="469220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3"/>
            <p:cNvSpPr>
              <a:spLocks noChangeShapeType="1"/>
            </p:cNvSpPr>
            <p:nvPr/>
          </p:nvSpPr>
          <p:spPr bwMode="auto">
            <a:xfrm flipH="1">
              <a:off x="2117895" y="4690615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Line 204"/>
            <p:cNvSpPr>
              <a:spLocks noChangeShapeType="1"/>
            </p:cNvSpPr>
            <p:nvPr/>
          </p:nvSpPr>
          <p:spPr bwMode="auto">
            <a:xfrm flipH="1">
              <a:off x="2071064" y="4731896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205"/>
            <p:cNvSpPr>
              <a:spLocks/>
            </p:cNvSpPr>
            <p:nvPr/>
          </p:nvSpPr>
          <p:spPr bwMode="auto">
            <a:xfrm>
              <a:off x="1878183" y="4738240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6"/>
            <p:cNvSpPr>
              <a:spLocks noChangeShapeType="1"/>
            </p:cNvSpPr>
            <p:nvPr/>
          </p:nvSpPr>
          <p:spPr bwMode="auto">
            <a:xfrm flipH="1">
              <a:off x="1889295" y="4773165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7"/>
            <p:cNvSpPr>
              <a:spLocks noChangeShapeType="1"/>
            </p:cNvSpPr>
            <p:nvPr/>
          </p:nvSpPr>
          <p:spPr bwMode="auto">
            <a:xfrm flipH="1">
              <a:off x="1951208" y="4758877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8"/>
            <p:cNvSpPr>
              <a:spLocks noChangeShapeType="1"/>
            </p:cNvSpPr>
            <p:nvPr/>
          </p:nvSpPr>
          <p:spPr bwMode="auto">
            <a:xfrm flipH="1">
              <a:off x="1943270" y="4768402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09"/>
            <p:cNvSpPr>
              <a:spLocks noChangeShapeType="1"/>
            </p:cNvSpPr>
            <p:nvPr/>
          </p:nvSpPr>
          <p:spPr bwMode="auto">
            <a:xfrm flipH="1">
              <a:off x="1898820" y="4781102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Line 210"/>
            <p:cNvSpPr>
              <a:spLocks noChangeShapeType="1"/>
            </p:cNvSpPr>
            <p:nvPr/>
          </p:nvSpPr>
          <p:spPr bwMode="auto">
            <a:xfrm flipV="1">
              <a:off x="1908345" y="4782690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Freeform 211"/>
            <p:cNvSpPr>
              <a:spLocks/>
            </p:cNvSpPr>
            <p:nvPr/>
          </p:nvSpPr>
          <p:spPr bwMode="auto">
            <a:xfrm>
              <a:off x="1714670" y="4752527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Line 212"/>
            <p:cNvSpPr>
              <a:spLocks noChangeShapeType="1"/>
            </p:cNvSpPr>
            <p:nvPr/>
          </p:nvSpPr>
          <p:spPr bwMode="auto">
            <a:xfrm flipV="1">
              <a:off x="1706733" y="4758877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35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35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5" name="Oval 217"/>
            <p:cNvSpPr>
              <a:spLocks noChangeArrowheads="1"/>
            </p:cNvSpPr>
            <p:nvPr/>
          </p:nvSpPr>
          <p:spPr bwMode="auto">
            <a:xfrm>
              <a:off x="1682920" y="4542977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Oval 218"/>
            <p:cNvSpPr>
              <a:spLocks noChangeArrowheads="1"/>
            </p:cNvSpPr>
            <p:nvPr/>
          </p:nvSpPr>
          <p:spPr bwMode="auto">
            <a:xfrm>
              <a:off x="1682920" y="4536627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19"/>
            <p:cNvSpPr>
              <a:spLocks/>
            </p:cNvSpPr>
            <p:nvPr/>
          </p:nvSpPr>
          <p:spPr bwMode="auto">
            <a:xfrm flipH="1">
              <a:off x="1663870" y="4088952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0"/>
            <p:cNvSpPr>
              <a:spLocks/>
            </p:cNvSpPr>
            <p:nvPr/>
          </p:nvSpPr>
          <p:spPr bwMode="auto">
            <a:xfrm flipH="1">
              <a:off x="1722608" y="4503290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Freeform 221"/>
            <p:cNvSpPr>
              <a:spLocks/>
            </p:cNvSpPr>
            <p:nvPr/>
          </p:nvSpPr>
          <p:spPr bwMode="auto">
            <a:xfrm flipH="1">
              <a:off x="1651170" y="4147690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2"/>
            <p:cNvSpPr>
              <a:spLocks noChangeArrowheads="1"/>
            </p:cNvSpPr>
            <p:nvPr/>
          </p:nvSpPr>
          <p:spPr bwMode="auto">
            <a:xfrm>
              <a:off x="2049633" y="4511227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3"/>
            <p:cNvSpPr>
              <a:spLocks noChangeArrowheads="1"/>
            </p:cNvSpPr>
            <p:nvPr/>
          </p:nvSpPr>
          <p:spPr bwMode="auto">
            <a:xfrm>
              <a:off x="2025820" y="4517577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4"/>
            <p:cNvSpPr>
              <a:spLocks noChangeArrowheads="1"/>
            </p:cNvSpPr>
            <p:nvPr/>
          </p:nvSpPr>
          <p:spPr bwMode="auto">
            <a:xfrm>
              <a:off x="1943270" y="4538215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5"/>
            <p:cNvSpPr>
              <a:spLocks noChangeArrowheads="1"/>
            </p:cNvSpPr>
            <p:nvPr/>
          </p:nvSpPr>
          <p:spPr bwMode="auto">
            <a:xfrm>
              <a:off x="1917870" y="4542977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Oval 226"/>
            <p:cNvSpPr>
              <a:spLocks noChangeArrowheads="1"/>
            </p:cNvSpPr>
            <p:nvPr/>
          </p:nvSpPr>
          <p:spPr bwMode="auto">
            <a:xfrm>
              <a:off x="1889295" y="4547740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7"/>
            <p:cNvSpPr>
              <a:spLocks/>
            </p:cNvSpPr>
            <p:nvPr/>
          </p:nvSpPr>
          <p:spPr bwMode="auto">
            <a:xfrm flipH="1">
              <a:off x="1705145" y="4139752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Freeform 228"/>
            <p:cNvSpPr>
              <a:spLocks/>
            </p:cNvSpPr>
            <p:nvPr/>
          </p:nvSpPr>
          <p:spPr bwMode="auto">
            <a:xfrm flipH="1">
              <a:off x="1651170" y="4087365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35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7629" y="3111530"/>
            <a:ext cx="1248943" cy="118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320023" y="4346873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송신호스트 </a:t>
            </a:r>
          </a:p>
        </p:txBody>
      </p:sp>
      <p:sp>
        <p:nvSpPr>
          <p:cNvPr id="61" name="오른쪽 화살표 60"/>
          <p:cNvSpPr/>
          <p:nvPr/>
        </p:nvSpPr>
        <p:spPr>
          <a:xfrm>
            <a:off x="3880602" y="1113114"/>
            <a:ext cx="2634910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57886" y="4262656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수신호스트 </a:t>
            </a:r>
          </a:p>
        </p:txBody>
      </p:sp>
      <p:sp>
        <p:nvSpPr>
          <p:cNvPr id="108" name="오른쪽 화살표 107"/>
          <p:cNvSpPr/>
          <p:nvPr/>
        </p:nvSpPr>
        <p:spPr>
          <a:xfrm rot="10800000">
            <a:off x="3880602" y="607946"/>
            <a:ext cx="2623799" cy="445180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428942" y="699994"/>
            <a:ext cx="2260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Window Size = 1500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719456" y="2562180"/>
            <a:ext cx="602557" cy="2981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71226" y="2559970"/>
            <a:ext cx="602557" cy="2981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401016" y="2559970"/>
            <a:ext cx="602557" cy="2981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746909" y="2355845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SN=3000</a:t>
            </a:r>
            <a:endParaRPr lang="ko-KR" altLang="en-US" sz="87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11301" y="2353151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SN=4400</a:t>
            </a:r>
            <a:endParaRPr lang="ko-KR" altLang="en-US" sz="87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38948" y="2354033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SN=5800</a:t>
            </a:r>
            <a:endParaRPr lang="ko-KR" altLang="en-US" sz="87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0328" y="2559970"/>
            <a:ext cx="602557" cy="2981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0" y="2354033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SN=8600</a:t>
            </a:r>
            <a:endParaRPr lang="ko-KR" altLang="en-US" sz="87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TextBox 60"/>
          <p:cNvSpPr txBox="1">
            <a:spLocks noChangeArrowheads="1"/>
          </p:cNvSpPr>
          <p:nvPr/>
        </p:nvSpPr>
        <p:spPr bwMode="auto">
          <a:xfrm>
            <a:off x="4118929" y="1162735"/>
            <a:ext cx="25523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SN=3000 (</a:t>
            </a:r>
            <a:r>
              <a:rPr lang="en-US" altLang="ko-KR" sz="14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오른쪽 화살표 92"/>
          <p:cNvSpPr/>
          <p:nvPr/>
        </p:nvSpPr>
        <p:spPr>
          <a:xfrm rot="10800000">
            <a:off x="3829514" y="1757655"/>
            <a:ext cx="2634480" cy="435219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75"/>
          <p:cNvSpPr txBox="1">
            <a:spLocks noChangeArrowheads="1"/>
          </p:cNvSpPr>
          <p:nvPr/>
        </p:nvSpPr>
        <p:spPr bwMode="auto">
          <a:xfrm>
            <a:off x="4817498" y="1853570"/>
            <a:ext cx="11464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4400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4898" y="2557437"/>
            <a:ext cx="602557" cy="2981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82830" y="2351501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SN=7200</a:t>
            </a:r>
            <a:endParaRPr lang="ko-KR" altLang="en-US" sz="87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9" name="오른쪽 화살표 98"/>
          <p:cNvSpPr/>
          <p:nvPr/>
        </p:nvSpPr>
        <p:spPr>
          <a:xfrm rot="10800000">
            <a:off x="3802347" y="2280751"/>
            <a:ext cx="2587174" cy="445180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81462" y="2374372"/>
            <a:ext cx="192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Window Size = 5000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1" name="오른쪽 화살표 100"/>
          <p:cNvSpPr/>
          <p:nvPr/>
        </p:nvSpPr>
        <p:spPr>
          <a:xfrm>
            <a:off x="3923759" y="2972823"/>
            <a:ext cx="2569120" cy="52881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60"/>
          <p:cNvSpPr txBox="1">
            <a:spLocks noChangeArrowheads="1"/>
          </p:cNvSpPr>
          <p:nvPr/>
        </p:nvSpPr>
        <p:spPr bwMode="auto">
          <a:xfrm>
            <a:off x="4103017" y="3071732"/>
            <a:ext cx="25523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SN=4400 (</a:t>
            </a:r>
            <a:r>
              <a:rPr lang="en-US" altLang="ko-KR" sz="14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3" name="오른쪽 화살표 102"/>
          <p:cNvSpPr/>
          <p:nvPr/>
        </p:nvSpPr>
        <p:spPr>
          <a:xfrm>
            <a:off x="3923759" y="3515897"/>
            <a:ext cx="1787479" cy="511772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60"/>
          <p:cNvSpPr txBox="1">
            <a:spLocks noChangeArrowheads="1"/>
          </p:cNvSpPr>
          <p:nvPr/>
        </p:nvSpPr>
        <p:spPr bwMode="auto">
          <a:xfrm>
            <a:off x="4116345" y="3605233"/>
            <a:ext cx="9653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SN=5800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5" name="오른쪽 화살표 104"/>
          <p:cNvSpPr/>
          <p:nvPr/>
        </p:nvSpPr>
        <p:spPr>
          <a:xfrm>
            <a:off x="3923759" y="4154851"/>
            <a:ext cx="2540236" cy="438218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60"/>
          <p:cNvSpPr txBox="1">
            <a:spLocks noChangeArrowheads="1"/>
          </p:cNvSpPr>
          <p:nvPr/>
        </p:nvSpPr>
        <p:spPr bwMode="auto">
          <a:xfrm>
            <a:off x="4122818" y="4192984"/>
            <a:ext cx="25523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SN=7200 (</a:t>
            </a:r>
            <a:r>
              <a:rPr lang="en-US" altLang="ko-KR" sz="14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7" name="폭발 1 106"/>
          <p:cNvSpPr/>
          <p:nvPr/>
        </p:nvSpPr>
        <p:spPr>
          <a:xfrm>
            <a:off x="5495147" y="3501635"/>
            <a:ext cx="758330" cy="56262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303791" y="2614796"/>
            <a:ext cx="602557" cy="2981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43866" y="2407978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SN=4400</a:t>
            </a:r>
            <a:endParaRPr lang="ko-KR" altLang="en-US" sz="878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902477" y="2634885"/>
            <a:ext cx="602557" cy="2981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28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</a:t>
            </a:r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40409" y="2428948"/>
            <a:ext cx="67678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SN=7200</a:t>
            </a:r>
            <a:endParaRPr lang="ko-KR" altLang="en-US" sz="878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617318" y="2628725"/>
            <a:ext cx="602557" cy="2981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5" name="오른쪽 화살표 114"/>
          <p:cNvSpPr/>
          <p:nvPr/>
        </p:nvSpPr>
        <p:spPr>
          <a:xfrm rot="10800000">
            <a:off x="3880601" y="4778568"/>
            <a:ext cx="2583393" cy="491668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TextBox 75"/>
          <p:cNvSpPr txBox="1">
            <a:spLocks noChangeArrowheads="1"/>
          </p:cNvSpPr>
          <p:nvPr/>
        </p:nvSpPr>
        <p:spPr bwMode="auto">
          <a:xfrm>
            <a:off x="4905081" y="48605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NAK= 5800 </a:t>
            </a:r>
            <a:r>
              <a:rPr lang="ko-KR" altLang="en-US" sz="1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7" name="오른쪽 화살표 116"/>
          <p:cNvSpPr/>
          <p:nvPr/>
        </p:nvSpPr>
        <p:spPr>
          <a:xfrm>
            <a:off x="3880600" y="5416548"/>
            <a:ext cx="2617251" cy="496036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60"/>
          <p:cNvSpPr txBox="1">
            <a:spLocks noChangeArrowheads="1"/>
          </p:cNvSpPr>
          <p:nvPr/>
        </p:nvSpPr>
        <p:spPr bwMode="auto">
          <a:xfrm>
            <a:off x="4168623" y="5493781"/>
            <a:ext cx="25523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SN=5800 (</a:t>
            </a:r>
            <a:r>
              <a:rPr lang="en-US" altLang="ko-KR" sz="14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Data Size : 1400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9" name="오른쪽 화살표 118"/>
          <p:cNvSpPr/>
          <p:nvPr/>
        </p:nvSpPr>
        <p:spPr>
          <a:xfrm rot="10800000">
            <a:off x="3843638" y="5921129"/>
            <a:ext cx="2620356" cy="539812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75"/>
          <p:cNvSpPr txBox="1">
            <a:spLocks noChangeArrowheads="1"/>
          </p:cNvSpPr>
          <p:nvPr/>
        </p:nvSpPr>
        <p:spPr bwMode="auto">
          <a:xfrm>
            <a:off x="4992795" y="6067441"/>
            <a:ext cx="11464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AN=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7200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598045" y="2421373"/>
            <a:ext cx="644728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8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SN=????</a:t>
            </a:r>
            <a:endParaRPr lang="ko-KR" altLang="en-US" sz="878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34EBFEF3-B7B5-A550-243C-3EB6A3530B51}"/>
              </a:ext>
            </a:extLst>
          </p:cNvPr>
          <p:cNvSpPr txBox="1">
            <a:spLocks/>
          </p:cNvSpPr>
          <p:nvPr/>
        </p:nvSpPr>
        <p:spPr bwMode="auto">
          <a:xfrm>
            <a:off x="315741" y="333551"/>
            <a:ext cx="7280275" cy="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트래픽 흐름제어 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31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6834328" y="2674492"/>
            <a:ext cx="1033237" cy="1009378"/>
            <a:chOff x="1533695" y="4087365"/>
            <a:chExt cx="838200" cy="984028"/>
          </a:xfrm>
        </p:grpSpPr>
        <p:sp>
          <p:nvSpPr>
            <p:cNvPr id="7" name="Freeform 174"/>
            <p:cNvSpPr>
              <a:spLocks/>
            </p:cNvSpPr>
            <p:nvPr/>
          </p:nvSpPr>
          <p:spPr bwMode="auto">
            <a:xfrm rot="355818">
              <a:off x="2175045" y="4754115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175"/>
            <p:cNvSpPr>
              <a:spLocks/>
            </p:cNvSpPr>
            <p:nvPr/>
          </p:nvSpPr>
          <p:spPr bwMode="auto">
            <a:xfrm rot="355818" flipH="1">
              <a:off x="2235370" y="4801740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176"/>
            <p:cNvSpPr>
              <a:spLocks/>
            </p:cNvSpPr>
            <p:nvPr/>
          </p:nvSpPr>
          <p:spPr bwMode="auto">
            <a:xfrm rot="355818">
              <a:off x="2229020" y="4830315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Freeform 177"/>
            <p:cNvSpPr>
              <a:spLocks/>
            </p:cNvSpPr>
            <p:nvPr/>
          </p:nvSpPr>
          <p:spPr bwMode="auto">
            <a:xfrm rot="355818" flipH="1">
              <a:off x="2262358" y="4796977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Freeform 178"/>
            <p:cNvSpPr>
              <a:spLocks/>
            </p:cNvSpPr>
            <p:nvPr/>
          </p:nvSpPr>
          <p:spPr bwMode="auto">
            <a:xfrm rot="355818">
              <a:off x="2248070" y="4795390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Oval 179"/>
            <p:cNvSpPr>
              <a:spLocks noChangeArrowheads="1"/>
            </p:cNvSpPr>
            <p:nvPr/>
          </p:nvSpPr>
          <p:spPr bwMode="auto">
            <a:xfrm rot="21219751">
              <a:off x="2267120" y="4792215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80"/>
            <p:cNvSpPr>
              <a:spLocks/>
            </p:cNvSpPr>
            <p:nvPr/>
          </p:nvSpPr>
          <p:spPr bwMode="auto">
            <a:xfrm rot="355818">
              <a:off x="2238545" y="4798565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82"/>
            <p:cNvSpPr>
              <a:spLocks/>
            </p:cNvSpPr>
            <p:nvPr/>
          </p:nvSpPr>
          <p:spPr bwMode="auto">
            <a:xfrm flipH="1">
              <a:off x="1801348" y="4790849"/>
              <a:ext cx="149861" cy="280544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0574" bIns="20574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83"/>
            <p:cNvSpPr>
              <a:spLocks/>
            </p:cNvSpPr>
            <p:nvPr/>
          </p:nvSpPr>
          <p:spPr bwMode="auto">
            <a:xfrm flipH="1">
              <a:off x="1815635" y="4776562"/>
              <a:ext cx="149861" cy="280544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0574" bIns="20574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84"/>
            <p:cNvSpPr>
              <a:spLocks/>
            </p:cNvSpPr>
            <p:nvPr/>
          </p:nvSpPr>
          <p:spPr bwMode="auto">
            <a:xfrm flipH="1">
              <a:off x="1798808" y="4828727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5"/>
            <p:cNvSpPr>
              <a:spLocks/>
            </p:cNvSpPr>
            <p:nvPr/>
          </p:nvSpPr>
          <p:spPr bwMode="auto">
            <a:xfrm flipH="1">
              <a:off x="1886120" y="4850952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86"/>
            <p:cNvSpPr>
              <a:spLocks/>
            </p:cNvSpPr>
            <p:nvPr/>
          </p:nvSpPr>
          <p:spPr bwMode="auto">
            <a:xfrm flipH="1">
              <a:off x="1819445" y="4914452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Freeform 187"/>
            <p:cNvSpPr>
              <a:spLocks/>
            </p:cNvSpPr>
            <p:nvPr/>
          </p:nvSpPr>
          <p:spPr bwMode="auto">
            <a:xfrm flipH="1">
              <a:off x="1754358" y="4925565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Freeform 189"/>
            <p:cNvSpPr>
              <a:spLocks noChangeAspect="1"/>
            </p:cNvSpPr>
            <p:nvPr/>
          </p:nvSpPr>
          <p:spPr bwMode="auto">
            <a:xfrm>
              <a:off x="1533695" y="4523927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Freeform 190"/>
            <p:cNvSpPr>
              <a:spLocks noChangeAspect="1"/>
            </p:cNvSpPr>
            <p:nvPr/>
          </p:nvSpPr>
          <p:spPr bwMode="auto">
            <a:xfrm>
              <a:off x="1536870" y="4465190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91"/>
            <p:cNvSpPr>
              <a:spLocks/>
            </p:cNvSpPr>
            <p:nvPr/>
          </p:nvSpPr>
          <p:spPr bwMode="auto">
            <a:xfrm>
              <a:off x="1671808" y="4660452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Freeform 192"/>
            <p:cNvSpPr>
              <a:spLocks/>
            </p:cNvSpPr>
            <p:nvPr/>
          </p:nvSpPr>
          <p:spPr bwMode="auto">
            <a:xfrm>
              <a:off x="1690858" y="4789040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Oval 193"/>
            <p:cNvSpPr>
              <a:spLocks noChangeArrowheads="1"/>
            </p:cNvSpPr>
            <p:nvPr/>
          </p:nvSpPr>
          <p:spPr bwMode="auto">
            <a:xfrm>
              <a:off x="1809920" y="4796977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Line 194"/>
            <p:cNvSpPr>
              <a:spLocks noChangeShapeType="1"/>
            </p:cNvSpPr>
            <p:nvPr/>
          </p:nvSpPr>
          <p:spPr bwMode="auto">
            <a:xfrm flipH="1">
              <a:off x="2032170" y="4706490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Line 195"/>
            <p:cNvSpPr>
              <a:spLocks noChangeShapeType="1"/>
            </p:cNvSpPr>
            <p:nvPr/>
          </p:nvSpPr>
          <p:spPr bwMode="auto">
            <a:xfrm flipH="1">
              <a:off x="2021058" y="4708077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Line 196"/>
            <p:cNvSpPr>
              <a:spLocks noChangeShapeType="1"/>
            </p:cNvSpPr>
            <p:nvPr/>
          </p:nvSpPr>
          <p:spPr bwMode="auto">
            <a:xfrm flipH="1">
              <a:off x="2044870" y="4704902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Line 197"/>
            <p:cNvSpPr>
              <a:spLocks noChangeShapeType="1"/>
            </p:cNvSpPr>
            <p:nvPr/>
          </p:nvSpPr>
          <p:spPr bwMode="auto">
            <a:xfrm flipH="1">
              <a:off x="2055983" y="4703315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Line 198"/>
            <p:cNvSpPr>
              <a:spLocks noChangeShapeType="1"/>
            </p:cNvSpPr>
            <p:nvPr/>
          </p:nvSpPr>
          <p:spPr bwMode="auto">
            <a:xfrm flipH="1">
              <a:off x="2065508" y="4701727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Line 199"/>
            <p:cNvSpPr>
              <a:spLocks noChangeShapeType="1"/>
            </p:cNvSpPr>
            <p:nvPr/>
          </p:nvSpPr>
          <p:spPr bwMode="auto">
            <a:xfrm flipH="1">
              <a:off x="2076620" y="4698552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Line 200"/>
            <p:cNvSpPr>
              <a:spLocks noChangeShapeType="1"/>
            </p:cNvSpPr>
            <p:nvPr/>
          </p:nvSpPr>
          <p:spPr bwMode="auto">
            <a:xfrm flipH="1">
              <a:off x="2087733" y="469855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Line 201"/>
            <p:cNvSpPr>
              <a:spLocks noChangeShapeType="1"/>
            </p:cNvSpPr>
            <p:nvPr/>
          </p:nvSpPr>
          <p:spPr bwMode="auto">
            <a:xfrm flipH="1">
              <a:off x="2097258" y="4692202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Line 202"/>
            <p:cNvSpPr>
              <a:spLocks noChangeShapeType="1"/>
            </p:cNvSpPr>
            <p:nvPr/>
          </p:nvSpPr>
          <p:spPr bwMode="auto">
            <a:xfrm flipH="1">
              <a:off x="2106783" y="469220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Line 203"/>
            <p:cNvSpPr>
              <a:spLocks noChangeShapeType="1"/>
            </p:cNvSpPr>
            <p:nvPr/>
          </p:nvSpPr>
          <p:spPr bwMode="auto">
            <a:xfrm flipH="1">
              <a:off x="2117895" y="4690615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Line 204"/>
            <p:cNvSpPr>
              <a:spLocks noChangeShapeType="1"/>
            </p:cNvSpPr>
            <p:nvPr/>
          </p:nvSpPr>
          <p:spPr bwMode="auto">
            <a:xfrm flipH="1">
              <a:off x="2071064" y="4731896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205"/>
            <p:cNvSpPr>
              <a:spLocks/>
            </p:cNvSpPr>
            <p:nvPr/>
          </p:nvSpPr>
          <p:spPr bwMode="auto">
            <a:xfrm>
              <a:off x="1878183" y="4738240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Line 206"/>
            <p:cNvSpPr>
              <a:spLocks noChangeShapeType="1"/>
            </p:cNvSpPr>
            <p:nvPr/>
          </p:nvSpPr>
          <p:spPr bwMode="auto">
            <a:xfrm flipH="1">
              <a:off x="1889295" y="4773165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Line 207"/>
            <p:cNvSpPr>
              <a:spLocks noChangeShapeType="1"/>
            </p:cNvSpPr>
            <p:nvPr/>
          </p:nvSpPr>
          <p:spPr bwMode="auto">
            <a:xfrm flipH="1">
              <a:off x="1951208" y="4758877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Line 208"/>
            <p:cNvSpPr>
              <a:spLocks noChangeShapeType="1"/>
            </p:cNvSpPr>
            <p:nvPr/>
          </p:nvSpPr>
          <p:spPr bwMode="auto">
            <a:xfrm flipH="1">
              <a:off x="1943270" y="4768402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Line 209"/>
            <p:cNvSpPr>
              <a:spLocks noChangeShapeType="1"/>
            </p:cNvSpPr>
            <p:nvPr/>
          </p:nvSpPr>
          <p:spPr bwMode="auto">
            <a:xfrm flipH="1">
              <a:off x="1898820" y="4781102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Line 210"/>
            <p:cNvSpPr>
              <a:spLocks noChangeShapeType="1"/>
            </p:cNvSpPr>
            <p:nvPr/>
          </p:nvSpPr>
          <p:spPr bwMode="auto">
            <a:xfrm flipV="1">
              <a:off x="1908345" y="4782690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Freeform 211"/>
            <p:cNvSpPr>
              <a:spLocks/>
            </p:cNvSpPr>
            <p:nvPr/>
          </p:nvSpPr>
          <p:spPr bwMode="auto">
            <a:xfrm>
              <a:off x="1714670" y="4752527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Line 212"/>
            <p:cNvSpPr>
              <a:spLocks noChangeShapeType="1"/>
            </p:cNvSpPr>
            <p:nvPr/>
          </p:nvSpPr>
          <p:spPr bwMode="auto">
            <a:xfrm flipV="1">
              <a:off x="1706733" y="4758877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5" name="Oval 217"/>
            <p:cNvSpPr>
              <a:spLocks noChangeArrowheads="1"/>
            </p:cNvSpPr>
            <p:nvPr/>
          </p:nvSpPr>
          <p:spPr bwMode="auto">
            <a:xfrm>
              <a:off x="1682920" y="4542977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Oval 218"/>
            <p:cNvSpPr>
              <a:spLocks noChangeArrowheads="1"/>
            </p:cNvSpPr>
            <p:nvPr/>
          </p:nvSpPr>
          <p:spPr bwMode="auto">
            <a:xfrm>
              <a:off x="1682920" y="4536627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219"/>
            <p:cNvSpPr>
              <a:spLocks/>
            </p:cNvSpPr>
            <p:nvPr/>
          </p:nvSpPr>
          <p:spPr bwMode="auto">
            <a:xfrm flipH="1">
              <a:off x="1663870" y="4088952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220"/>
            <p:cNvSpPr>
              <a:spLocks/>
            </p:cNvSpPr>
            <p:nvPr/>
          </p:nvSpPr>
          <p:spPr bwMode="auto">
            <a:xfrm flipH="1">
              <a:off x="1722608" y="4503290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Freeform 221"/>
            <p:cNvSpPr>
              <a:spLocks/>
            </p:cNvSpPr>
            <p:nvPr/>
          </p:nvSpPr>
          <p:spPr bwMode="auto">
            <a:xfrm flipH="1">
              <a:off x="1651170" y="4147690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Oval 222"/>
            <p:cNvSpPr>
              <a:spLocks noChangeArrowheads="1"/>
            </p:cNvSpPr>
            <p:nvPr/>
          </p:nvSpPr>
          <p:spPr bwMode="auto">
            <a:xfrm>
              <a:off x="2049633" y="4511227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Oval 223"/>
            <p:cNvSpPr>
              <a:spLocks noChangeArrowheads="1"/>
            </p:cNvSpPr>
            <p:nvPr/>
          </p:nvSpPr>
          <p:spPr bwMode="auto">
            <a:xfrm>
              <a:off x="2025820" y="4517577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Oval 224"/>
            <p:cNvSpPr>
              <a:spLocks noChangeArrowheads="1"/>
            </p:cNvSpPr>
            <p:nvPr/>
          </p:nvSpPr>
          <p:spPr bwMode="auto">
            <a:xfrm>
              <a:off x="1943270" y="4538215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val 225"/>
            <p:cNvSpPr>
              <a:spLocks noChangeArrowheads="1"/>
            </p:cNvSpPr>
            <p:nvPr/>
          </p:nvSpPr>
          <p:spPr bwMode="auto">
            <a:xfrm>
              <a:off x="1917870" y="4542977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Oval 226"/>
            <p:cNvSpPr>
              <a:spLocks noChangeArrowheads="1"/>
            </p:cNvSpPr>
            <p:nvPr/>
          </p:nvSpPr>
          <p:spPr bwMode="auto">
            <a:xfrm>
              <a:off x="1889295" y="4547740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27"/>
            <p:cNvSpPr>
              <a:spLocks/>
            </p:cNvSpPr>
            <p:nvPr/>
          </p:nvSpPr>
          <p:spPr bwMode="auto">
            <a:xfrm flipH="1">
              <a:off x="1705145" y="4139752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Freeform 228"/>
            <p:cNvSpPr>
              <a:spLocks/>
            </p:cNvSpPr>
            <p:nvPr/>
          </p:nvSpPr>
          <p:spPr bwMode="auto">
            <a:xfrm flipH="1">
              <a:off x="1651170" y="4087365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9649" y="2414233"/>
            <a:ext cx="1424231" cy="13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424678" y="3861365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송신호스트 </a:t>
            </a:r>
          </a:p>
        </p:txBody>
      </p:sp>
      <p:sp>
        <p:nvSpPr>
          <p:cNvPr id="61" name="오른쪽 화살표 60"/>
          <p:cNvSpPr/>
          <p:nvPr/>
        </p:nvSpPr>
        <p:spPr>
          <a:xfrm>
            <a:off x="3560090" y="1613337"/>
            <a:ext cx="2185193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25186" y="1744704"/>
            <a:ext cx="1811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" name="오른쪽 화살표 64"/>
          <p:cNvSpPr/>
          <p:nvPr/>
        </p:nvSpPr>
        <p:spPr>
          <a:xfrm rot="10800000">
            <a:off x="3348921" y="2959665"/>
            <a:ext cx="2311171" cy="445180"/>
          </a:xfrm>
          <a:prstGeom prst="rightArrow">
            <a:avLst>
              <a:gd name="adj1" fmla="val 50000"/>
              <a:gd name="adj2" fmla="val 86095"/>
            </a:avLst>
          </a:prstGeom>
          <a:solidFill>
            <a:srgbClr val="FF0000"/>
          </a:solidFill>
          <a:ln cap="sq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425" y="382266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수신호스트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18858" y="3033599"/>
            <a:ext cx="269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Window size : 0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3569121" y="2144367"/>
            <a:ext cx="2192246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4217" y="2275733"/>
            <a:ext cx="181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1000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3487433" y="3553967"/>
            <a:ext cx="2205464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rgbClr val="FFC00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44400" y="3633315"/>
            <a:ext cx="1811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Keep Alive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8" name="오른쪽 화살표 107"/>
          <p:cNvSpPr/>
          <p:nvPr/>
        </p:nvSpPr>
        <p:spPr>
          <a:xfrm rot="10800000">
            <a:off x="3360725" y="4091714"/>
            <a:ext cx="2332172" cy="445180"/>
          </a:xfrm>
          <a:prstGeom prst="rightArrow">
            <a:avLst>
              <a:gd name="adj1" fmla="val 50000"/>
              <a:gd name="adj2" fmla="val 86095"/>
            </a:avLst>
          </a:prstGeom>
          <a:noFill/>
          <a:ln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157623" y="4171890"/>
            <a:ext cx="369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Window size : 1000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</a:p>
        </p:txBody>
      </p:sp>
      <p:sp>
        <p:nvSpPr>
          <p:cNvPr id="110" name="오른쪽 화살표 109"/>
          <p:cNvSpPr/>
          <p:nvPr/>
        </p:nvSpPr>
        <p:spPr>
          <a:xfrm>
            <a:off x="3492726" y="4824311"/>
            <a:ext cx="2230579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844400" y="4885209"/>
            <a:ext cx="1811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800 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3" name="오른쪽 화살표 112"/>
          <p:cNvSpPr/>
          <p:nvPr/>
        </p:nvSpPr>
        <p:spPr>
          <a:xfrm>
            <a:off x="3492726" y="5340959"/>
            <a:ext cx="2230579" cy="488371"/>
          </a:xfrm>
          <a:prstGeom prst="rightArrow">
            <a:avLst>
              <a:gd name="adj1" fmla="val 50000"/>
              <a:gd name="adj2" fmla="val 86095"/>
            </a:avLst>
          </a:prstGeom>
          <a:solidFill>
            <a:schemeClr val="bg1">
              <a:lumMod val="85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844400" y="5387093"/>
            <a:ext cx="1811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200 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바이트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34EBFEF3-B7B5-A550-243C-3EB6A3530B51}"/>
              </a:ext>
            </a:extLst>
          </p:cNvPr>
          <p:cNvSpPr txBox="1">
            <a:spLocks/>
          </p:cNvSpPr>
          <p:nvPr/>
        </p:nvSpPr>
        <p:spPr bwMode="auto">
          <a:xfrm>
            <a:off x="450985" y="639735"/>
            <a:ext cx="7280275" cy="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트래픽 흐름제어 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14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49225"/>
            <a:ext cx="7888288" cy="852488"/>
          </a:xfrm>
        </p:spPr>
        <p:txBody>
          <a:bodyPr>
            <a:normAutofit/>
          </a:bodyPr>
          <a:lstStyle/>
          <a:p>
            <a:pPr marL="273050"/>
            <a:r>
              <a:rPr lang="en-US" altLang="ko-KR" sz="27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</a:t>
            </a:r>
            <a:r>
              <a:rPr lang="ko-KR" altLang="en-US" sz="2708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연결 종료</a:t>
            </a:r>
            <a:r>
              <a:rPr lang="en-US" altLang="ko-KR" sz="27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(4-way Handshake)</a:t>
            </a:r>
            <a:endParaRPr lang="ko-KR" altLang="en-US" sz="27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119519" y="1478771"/>
            <a:ext cx="7129" cy="5174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044102" y="1478771"/>
            <a:ext cx="4881" cy="5174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7024" y="11128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Client 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9011" y="110943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Server 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119519" y="2079679"/>
            <a:ext cx="2924582" cy="81495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712479">
            <a:off x="3903413" y="2125040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① FIN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9120" y="1943309"/>
            <a:ext cx="157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① FIN_WAIT-1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9157" y="2648060"/>
            <a:ext cx="1590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② CLOSE_WAIT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119519" y="2988988"/>
            <a:ext cx="2875408" cy="10770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246189">
            <a:off x="3968313" y="3301061"/>
            <a:ext cx="8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② ACK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108902" y="3867759"/>
            <a:ext cx="2916292" cy="108120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554174">
            <a:off x="4039732" y="416333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⑤ FIN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9646" y="5271422"/>
            <a:ext cx="136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⑥ TIME_WAIT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(2MSL)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3133189" y="5127511"/>
            <a:ext cx="2892005" cy="45045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33485" y="392733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⑤ LAST_ACK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7891" y="54198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⑦ CLOSED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6193" y="3929557"/>
            <a:ext cx="146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③ FIN_WAIT_2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624948">
            <a:off x="3985220" y="5021500"/>
            <a:ext cx="8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⑦ ACK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왼쪽 대괄호 24"/>
          <p:cNvSpPr/>
          <p:nvPr/>
        </p:nvSpPr>
        <p:spPr bwMode="auto">
          <a:xfrm>
            <a:off x="2949673" y="2099643"/>
            <a:ext cx="145259" cy="1966424"/>
          </a:xfrm>
          <a:prstGeom prst="leftBracket">
            <a:avLst/>
          </a:prstGeom>
          <a:noFill/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3880" tIns="36940" rIns="73880" bIns="36940" numCol="1" rtlCol="0" anchor="t" anchorCtr="0" compatLnSpc="1">
            <a:prstTxWarp prst="textNoShape">
              <a:avLst/>
            </a:prstTxWarp>
          </a:bodyPr>
          <a:lstStyle/>
          <a:p>
            <a:pPr marL="557929" indent="-239846" eaLnBrk="0" hangingPunct="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58933" y="3060810"/>
            <a:ext cx="321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② Application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에게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Close( 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요청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43411" y="61615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⑧ CLOSED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35876" y="3485054"/>
            <a:ext cx="333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④  Application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Close( 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545" y="5715583"/>
            <a:ext cx="2249334" cy="2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6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2MSL : Max Segment Lifetime</a:t>
            </a:r>
            <a:endParaRPr lang="ko-KR" altLang="en-US" sz="116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6000" y="1435120"/>
            <a:ext cx="157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Established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4927" y="1416728"/>
            <a:ext cx="157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Established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7" name="왼쪽 대괄호 46"/>
          <p:cNvSpPr/>
          <p:nvPr/>
        </p:nvSpPr>
        <p:spPr bwMode="auto">
          <a:xfrm>
            <a:off x="2949673" y="4113997"/>
            <a:ext cx="185266" cy="753698"/>
          </a:xfrm>
          <a:prstGeom prst="leftBracket">
            <a:avLst/>
          </a:prstGeom>
          <a:noFill/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3880" tIns="36940" rIns="73880" bIns="36940" numCol="1" rtlCol="0" anchor="t" anchorCtr="0" compatLnSpc="1">
            <a:prstTxWarp prst="textNoShape">
              <a:avLst/>
            </a:prstTxWarp>
          </a:bodyPr>
          <a:lstStyle/>
          <a:p>
            <a:pPr marL="557929" indent="-239846" eaLnBrk="0" hangingPunct="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왼쪽 대괄호 47"/>
          <p:cNvSpPr/>
          <p:nvPr/>
        </p:nvSpPr>
        <p:spPr bwMode="auto">
          <a:xfrm flipH="1">
            <a:off x="6098393" y="2986194"/>
            <a:ext cx="86030" cy="910596"/>
          </a:xfrm>
          <a:prstGeom prst="leftBracket">
            <a:avLst/>
          </a:prstGeom>
          <a:noFill/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3880" tIns="36940" rIns="73880" bIns="36940" numCol="1" rtlCol="0" anchor="t" anchorCtr="0" compatLnSpc="1">
            <a:prstTxWarp prst="textNoShape">
              <a:avLst/>
            </a:prstTxWarp>
          </a:bodyPr>
          <a:lstStyle/>
          <a:p>
            <a:pPr marL="557929" indent="-239846" eaLnBrk="0" hangingPunct="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왼쪽 대괄호 49"/>
          <p:cNvSpPr/>
          <p:nvPr/>
        </p:nvSpPr>
        <p:spPr bwMode="auto">
          <a:xfrm>
            <a:off x="2995656" y="4960316"/>
            <a:ext cx="99131" cy="1361604"/>
          </a:xfrm>
          <a:prstGeom prst="leftBracket">
            <a:avLst/>
          </a:prstGeom>
          <a:noFill/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3880" tIns="36940" rIns="73880" bIns="36940" numCol="1" rtlCol="0" anchor="t" anchorCtr="0" compatLnSpc="1">
            <a:prstTxWarp prst="textNoShape">
              <a:avLst/>
            </a:prstTxWarp>
          </a:bodyPr>
          <a:lstStyle/>
          <a:p>
            <a:pPr marL="557929" indent="-239846" eaLnBrk="0" hangingPunct="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003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1131645" y="606058"/>
            <a:ext cx="23497" cy="57588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3761378" y="606058"/>
            <a:ext cx="15532" cy="57528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8862" y="239620"/>
            <a:ext cx="744114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Client 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902" y="223144"/>
            <a:ext cx="774571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Server 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66784" y="982254"/>
            <a:ext cx="2610126" cy="57470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712479">
            <a:off x="2294480" y="1036545"/>
            <a:ext cx="4635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FIN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168655" y="1959384"/>
            <a:ext cx="2561262" cy="7374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0846372">
            <a:off x="2122604" y="2018807"/>
            <a:ext cx="583814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155142" y="2839832"/>
            <a:ext cx="2561262" cy="7374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554174">
            <a:off x="2182716" y="2906380"/>
            <a:ext cx="4635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FIN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168655" y="3649952"/>
            <a:ext cx="1576275" cy="5075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12479">
            <a:off x="1664886" y="3882786"/>
            <a:ext cx="583814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ACK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231" y="3431743"/>
            <a:ext cx="829073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92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CLOSED</a:t>
            </a:r>
            <a:endParaRPr lang="ko-KR" altLang="en-US" sz="1292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폭발 1 30"/>
          <p:cNvSpPr/>
          <p:nvPr/>
        </p:nvSpPr>
        <p:spPr>
          <a:xfrm>
            <a:off x="2670226" y="3955410"/>
            <a:ext cx="806683" cy="67355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1131645" y="4599365"/>
            <a:ext cx="2658779" cy="7374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1161627" y="5319201"/>
            <a:ext cx="2561262" cy="7374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0554174">
            <a:off x="1450184" y="4895533"/>
            <a:ext cx="4635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FIN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20554174">
            <a:off x="1587524" y="5577276"/>
            <a:ext cx="4635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77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FIN</a:t>
            </a:r>
            <a:endParaRPr lang="ko-KR" altLang="en-US" sz="1477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66855" y="53266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* Server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에서는 소켓을 종료하지 못하게 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21" name="슬라이드 번호 개체 틀 52"/>
          <p:cNvSpPr>
            <a:spLocks noGrp="1"/>
          </p:cNvSpPr>
          <p:nvPr>
            <p:ph type="sldNum" sz="quarter" idx="12"/>
          </p:nvPr>
        </p:nvSpPr>
        <p:spPr>
          <a:xfrm>
            <a:off x="6857445" y="6321920"/>
            <a:ext cx="205740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547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19792" y="477662"/>
            <a:ext cx="9262662" cy="574287"/>
          </a:xfrm>
        </p:spPr>
        <p:txBody>
          <a:bodyPr>
            <a:normAutofit/>
          </a:bodyPr>
          <a:lstStyle/>
          <a:p>
            <a:r>
              <a:rPr lang="en-US" altLang="ko-KR" sz="28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2)  UDP(User Datagram Protocol) Header</a:t>
            </a:r>
            <a:endParaRPr lang="ko-KR" altLang="en-US" sz="28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51777" lvl="2">
              <a:lnSpc>
                <a:spcPct val="150000"/>
              </a:lnSpc>
            </a:pPr>
            <a:r>
              <a:rPr lang="en-US" altLang="ko-KR" sz="174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Data </a:t>
            </a:r>
            <a:r>
              <a:rPr lang="ko-KR" altLang="en-US" sz="174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전송을 위하여 사전에 필요한 </a:t>
            </a:r>
            <a:r>
              <a:rPr lang="en-US" altLang="ko-KR" sz="174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Process</a:t>
            </a:r>
            <a:r>
              <a:rPr lang="ko-KR" altLang="en-US" sz="174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가 없음</a:t>
            </a:r>
          </a:p>
          <a:p>
            <a:pPr marL="951777" lvl="1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Best-Effort Delivery</a:t>
            </a:r>
          </a:p>
          <a:p>
            <a:pPr marL="951777" lvl="2">
              <a:lnSpc>
                <a:spcPct val="150000"/>
              </a:lnSpc>
            </a:pPr>
            <a:r>
              <a:rPr lang="ko-KR" altLang="en-US" sz="174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신뢰성 보장 못함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44870C-26EA-48E6-B006-78871CD70451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65" y="2980845"/>
            <a:ext cx="6846461" cy="29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1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21478"/>
            <a:ext cx="7886700" cy="617696"/>
          </a:xfrm>
        </p:spPr>
        <p:txBody>
          <a:bodyPr>
            <a:normAutofit/>
          </a:bodyPr>
          <a:lstStyle/>
          <a:p>
            <a:r>
              <a:rPr lang="en-US" altLang="ko-KR" sz="2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UDP</a:t>
            </a:r>
            <a:endParaRPr lang="ko-KR" altLang="en-US" sz="27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34493"/>
            <a:ext cx="7886700" cy="10972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Message-Oriented Transport Protocol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상위계층에서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payload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된 데이터를 단편화하지 않음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데이터 전송이 완료되지 전까지는 다른 데이터 흐름에 영향을 받지 않음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28650" y="3333465"/>
            <a:ext cx="7886700" cy="6176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</a:t>
            </a:r>
            <a:endParaRPr lang="ko-KR" altLang="en-US" sz="270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45236" y="4039838"/>
            <a:ext cx="7886700" cy="10972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Stream-Oriented Transport Protocol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상위계층에서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payload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된 데이터를 단편화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단편화를 통해 다수의 데이터를 전송할 수 있고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네트워크 자원을 효율적으로 사용 할 수 있음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93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76928" y="3010853"/>
          <a:ext cx="3178267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795706" y="2127695"/>
          <a:ext cx="2151125" cy="46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096106" y="4005263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455258" y="3998405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786564" y="3984689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24625" y="5020247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387281" y="5013389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219635" y="5013389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93622" y="694844"/>
            <a:ext cx="5413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UDP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기반의 애플리케이션 데이터 전송 </a:t>
            </a:r>
          </a:p>
        </p:txBody>
      </p:sp>
      <p:sp>
        <p:nvSpPr>
          <p:cNvPr id="3" name="오른쪽 화살표 2"/>
          <p:cNvSpPr/>
          <p:nvPr/>
        </p:nvSpPr>
        <p:spPr>
          <a:xfrm rot="5400000">
            <a:off x="7837408" y="2669621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7837407" y="3612597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7837406" y="4627604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3622" y="132176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- Message-oriented transport protocol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08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682700" y="2835734"/>
          <a:ext cx="317826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860199" y="1835035"/>
          <a:ext cx="2014693" cy="46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070750" y="3896874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420618" y="3903732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738205" y="3896874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0795" y="719196"/>
            <a:ext cx="5360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기반의 애플리케이션 데이터 전송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276" y="1388611"/>
            <a:ext cx="26933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예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MSS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가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5000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byte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인 경우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89663" y="5031873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245461" y="5038731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180685" y="5025015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2974" y="366445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ID=747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268" y="3657313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ID=747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3555" y="366445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ID=747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7837408" y="2431442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7821557" y="3427644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7837408" y="4569370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27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344940" y="1766533"/>
          <a:ext cx="2627341" cy="467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7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007697" y="2806238"/>
          <a:ext cx="1936190" cy="43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2000byte</a:t>
                      </a:r>
                      <a:endParaRPr lang="ko-KR" alt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0795" y="617080"/>
            <a:ext cx="5360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기반의 애플리케이션 데이터 전송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7071955" y="2799380"/>
          <a:ext cx="1936190" cy="43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2000byte</a:t>
                      </a:r>
                      <a:endParaRPr lang="ko-KR" alt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7241" y="4031211"/>
          <a:ext cx="2028440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586937" y="4017626"/>
          <a:ext cx="1946145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4766926" y="4017626"/>
          <a:ext cx="2028440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071956" y="4004325"/>
          <a:ext cx="1946145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0" y="5142644"/>
          <a:ext cx="224436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2330006" y="5156645"/>
          <a:ext cx="215521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6877649" y="5145746"/>
          <a:ext cx="224436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4560516" y="5152454"/>
          <a:ext cx="224436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53216" y="2573041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SN=1100</a:t>
            </a:r>
            <a:endParaRPr lang="ko-KR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7939" y="2557631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SN=3100</a:t>
            </a:r>
            <a:endParaRPr lang="ko-KR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97" y="3815004"/>
            <a:ext cx="614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ID=332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85717" y="3805394"/>
            <a:ext cx="614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ID=332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91910" y="3807860"/>
            <a:ext cx="614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ID=400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08337" y="3793167"/>
            <a:ext cx="614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ID=400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4490" y="3808847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SN=1100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49480" y="3808847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SN=2600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10790" y="3815003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SN=3100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72100" y="3800310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SN=4600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4276" y="1137270"/>
            <a:ext cx="26068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5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</a:t>
            </a:r>
            <a:r>
              <a:rPr lang="en-US" altLang="ko-KR" sz="1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MSS</a:t>
            </a:r>
            <a:r>
              <a:rPr lang="ko-KR" altLang="en-US" sz="15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</a:t>
            </a:r>
            <a:r>
              <a:rPr lang="ko-KR" altLang="en-US" sz="1500"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2000 byte</a:t>
            </a:r>
            <a:r>
              <a:rPr lang="ko-KR" altLang="en-US" sz="15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경우 </a:t>
            </a:r>
          </a:p>
        </p:txBody>
      </p:sp>
      <p:sp>
        <p:nvSpPr>
          <p:cNvPr id="35" name="오른쪽 화살표 34"/>
          <p:cNvSpPr/>
          <p:nvPr/>
        </p:nvSpPr>
        <p:spPr>
          <a:xfrm rot="5400000">
            <a:off x="8390699" y="2427711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8390698" y="3532421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8390698" y="4749369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5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19726" y="2949515"/>
          <a:ext cx="2011627" cy="43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280536" y="1784216"/>
          <a:ext cx="2627341" cy="46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4000byte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907428" y="2949515"/>
          <a:ext cx="1936190" cy="43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14390" y="676223"/>
            <a:ext cx="5360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기반의 애플리케이션 데이터 전송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971686" y="2942657"/>
          <a:ext cx="1936190" cy="43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1200byte</a:t>
                      </a:r>
                      <a:endParaRPr lang="ko-KR" alt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800037" y="4034534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365690" y="4034534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768181" y="4019465"/>
          <a:ext cx="2139694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6193980" y="5122069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382200" y="5149501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529272" y="5163217"/>
          <a:ext cx="2713898" cy="45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IP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Header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1400byte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703162" y="272216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SN=1100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2537" y="272216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SN=2500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88419" y="2705717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SN=3900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1273" y="3784480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ID=232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3034" y="3784480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SN=1100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4452" y="3805054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ID=233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6213" y="380505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SN=2500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5123" y="380370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SN=3900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1936" y="3803701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ID=234</a:t>
            </a:r>
            <a:endParaRPr lang="ko-KR" altLang="en-US" sz="1050" b="1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오른쪽 화살표 32"/>
          <p:cNvSpPr/>
          <p:nvPr/>
        </p:nvSpPr>
        <p:spPr>
          <a:xfrm rot="5400000">
            <a:off x="8390699" y="2427711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8390699" y="3605257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 rot="5400000">
            <a:off x="8406422" y="4645287"/>
            <a:ext cx="275034" cy="246460"/>
          </a:xfrm>
          <a:prstGeom prst="rightArrow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7871" y="1195353"/>
            <a:ext cx="27478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예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MSS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가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1400 byte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인 경우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0" name="AutoShape 56"/>
          <p:cNvSpPr>
            <a:spLocks noChangeArrowheads="1"/>
          </p:cNvSpPr>
          <p:nvPr/>
        </p:nvSpPr>
        <p:spPr bwMode="auto">
          <a:xfrm rot="5400000">
            <a:off x="3894138" y="2076450"/>
            <a:ext cx="15621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44061" name="Rectangle 57"/>
          <p:cNvSpPr>
            <a:spLocks noChangeArrowheads="1"/>
          </p:cNvSpPr>
          <p:nvPr/>
        </p:nvSpPr>
        <p:spPr bwMode="auto">
          <a:xfrm>
            <a:off x="5078248" y="1581150"/>
            <a:ext cx="3291633" cy="1600200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Code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변환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부호화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encoding)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압축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(Compression)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암호화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(Encryption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0286" y="395287"/>
            <a:ext cx="6448425" cy="3730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 Layer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DF0262CA-D3E2-1125-425B-CCB5E8142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3190"/>
              </p:ext>
            </p:extLst>
          </p:nvPr>
        </p:nvGraphicFramePr>
        <p:xfrm>
          <a:off x="1493043" y="1248825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52B441C6-F2C0-315A-BE0C-C5A438E6E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21727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FA436F3E-A4EA-05D9-B588-F1C9CE97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43" y="14361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9E6DE44E-439B-DD41-233F-2898A696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29220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517D1F51-9487-6D35-90F9-C72BD2803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36713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F73AEB80-07B6-E8A7-D855-328C869BF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44206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B1FD00A8-56F5-2061-FD55-BAE301023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51826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0DC3160F-A8D7-4D1B-C20D-61888A44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3" y="5944650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029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1256" y="567691"/>
            <a:ext cx="6013847" cy="626269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와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UDP </a:t>
            </a:r>
          </a:p>
        </p:txBody>
      </p:sp>
      <p:graphicFrame>
        <p:nvGraphicFramePr>
          <p:cNvPr id="177229" name="Group 7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85980755"/>
              </p:ext>
            </p:extLst>
          </p:nvPr>
        </p:nvGraphicFramePr>
        <p:xfrm>
          <a:off x="603552" y="1319690"/>
          <a:ext cx="8202120" cy="45634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01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22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TCP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UDP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Connection oriented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Connectionless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Sequencing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지원 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Sequencing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지원하지 않음 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Error control</a:t>
                      </a:r>
                      <a:r>
                        <a:rPr kumimoji="1" lang="ko-KR" altLang="en-US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을 한다 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Error control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하지 않음 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Flow control</a:t>
                      </a:r>
                      <a:r>
                        <a:rPr kumimoji="1" lang="ko-KR" altLang="en-US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을 한다 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Flow control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하지 않음 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Unicast </a:t>
                      </a:r>
                      <a:r>
                        <a:rPr kumimoji="1" lang="ko-KR" altLang="en-US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전송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Unicast, Multicast, Broadcast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전송 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881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Full duplex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Half duplex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8796"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데이터 전송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tc>
                  <a:txBody>
                    <a:bodyPr/>
                    <a:lstStyle>
                      <a:lvl1pPr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 defTabSz="7620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 defTabSz="7620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762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실시간 </a:t>
                      </a: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Traffic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전송 </a:t>
                      </a: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(VoIP, Multimedia </a:t>
                      </a:r>
                      <a:r>
                        <a:rPr kumimoji="1" lang="ko-KR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등</a:t>
                      </a:r>
                      <a:r>
                        <a:rPr kumimoji="1" lang="en-US" altLang="ko-KR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34285" marB="34285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156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943" y="480308"/>
            <a:ext cx="8157229" cy="554151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3) IP Header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7235" y="1205844"/>
            <a:ext cx="8552119" cy="62094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IP 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헤더는 총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20Byte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 기본 길이와 옵션을 사용해 크기가 최대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60Byte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까지 가질 수 있음</a:t>
            </a:r>
          </a:p>
          <a:p>
            <a:pPr>
              <a:lnSpc>
                <a:spcPct val="170000"/>
              </a:lnSpc>
            </a:pPr>
            <a:endParaRPr lang="ko-KR" altLang="en-US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42" y="1945700"/>
            <a:ext cx="7881806" cy="434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606904" y="6435402"/>
            <a:ext cx="2462451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1037753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defRPr>
            </a:lvl1pPr>
            <a:lvl2pPr marL="518876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7753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6629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5505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94381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2134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51010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AC92-EAE1-4E34-95A8-13C242A1018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616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318" y="546145"/>
            <a:ext cx="8356692" cy="602296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Version: IP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프로토콜의 버전을 나타내는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4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비트 정보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IHL: Internet Header Length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로 이 값에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5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를 곱한 바이트 단위 크기가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IP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헤더의 크기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ToS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: Type of Service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로 패킷의 처리 우선순위를 나타냄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Total length: IP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헤더와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Payload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를 포함한 바이트 단위 길이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Identification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 단편화 시 사용되는 식별자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DF: Don’t Fragment.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단편화 금지 플래그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MF: More Fragment.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이 패킷 이후 추가 단편이 있음을 알리는 플래그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Fragment offset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단편을 조립해 한 데이터로 만들 수 있도록 단편의 위치를 기술한 정보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TTL: Time To Live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패킷이 한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Hop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을 지날 때마다 감소되는 값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. 0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이 되면 패킷은 </a:t>
            </a:r>
            <a:r>
              <a:rPr lang="ko-KR" altLang="en-US" sz="1547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버려짐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Protocol: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헤더 다음 헤더가 무엇인지 알려줌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Header checksum: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패킷에 대한 </a:t>
            </a:r>
            <a:r>
              <a:rPr lang="ko-KR" altLang="en-US" sz="1547" b="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체크섬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.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이 정보를 확인해 패킷의 손상 여부를 검출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Source address: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패킷을 전송한 시스템의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주소</a:t>
            </a:r>
            <a:endParaRPr lang="en-US" altLang="ko-KR" sz="1547" b="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Destination address: 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패킷을 수신할 시스템의 </a:t>
            </a:r>
            <a:r>
              <a:rPr lang="en-US" altLang="ko-KR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IP</a:t>
            </a:r>
            <a:r>
              <a:rPr lang="ko-KR" altLang="en-US" sz="1547" b="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주소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93318" y="230897"/>
            <a:ext cx="7560840" cy="394280"/>
          </a:xfrm>
        </p:spPr>
        <p:txBody>
          <a:bodyPr>
            <a:noAutofit/>
          </a:bodyPr>
          <a:lstStyle/>
          <a:p>
            <a:r>
              <a:rPr lang="en-US" altLang="ko-KR" sz="2400" b="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[ IP Header Field ]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7377F3-62C5-495C-BEF6-EAF92B8C310E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573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E1A19A82-4036-28BA-8BE6-0A11DBE6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8840-678D-4582-86B3-1E48E2E7EE8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746E3-192D-ECA4-2FFA-E3300D3B25D6}"/>
              </a:ext>
            </a:extLst>
          </p:cNvPr>
          <p:cNvSpPr txBox="1"/>
          <p:nvPr/>
        </p:nvSpPr>
        <p:spPr>
          <a:xfrm>
            <a:off x="-31110" y="438011"/>
            <a:ext cx="55307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MTU (Maximum Transfer Unit)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5E5B834-B686-15BC-7DB5-066645B0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09" y="1202784"/>
            <a:ext cx="8873291" cy="231781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네트워크 기기가 전송할 수 있는 최대 전송 단위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네트워크 환경에 따라 각각의 크기는 다음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현재 대부분의 네트워크 환경이기 때문에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MTU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는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1500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바이트로 통용되고 있음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EE22305-1FFB-2D44-4F58-994BC45E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18000"/>
              </p:ext>
            </p:extLst>
          </p:nvPr>
        </p:nvGraphicFramePr>
        <p:xfrm>
          <a:off x="1156252" y="2743200"/>
          <a:ext cx="6685722" cy="36206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1426">
                  <a:extLst>
                    <a:ext uri="{9D8B030D-6E8A-4147-A177-3AD203B41FA5}">
                      <a16:colId xmlns:a16="http://schemas.microsoft.com/office/drawing/2014/main" val="2930222706"/>
                    </a:ext>
                  </a:extLst>
                </a:gridCol>
                <a:gridCol w="2564296">
                  <a:extLst>
                    <a:ext uri="{9D8B030D-6E8A-4147-A177-3AD203B41FA5}">
                      <a16:colId xmlns:a16="http://schemas.microsoft.com/office/drawing/2014/main" val="1403144105"/>
                    </a:ext>
                  </a:extLst>
                </a:gridCol>
              </a:tblGrid>
              <a:tr h="307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전송매체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MTU(bytes)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329309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Internet IPv4 Path MTU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최소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68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51029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Internet IPv6 Path MTU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최소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1280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85530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Ethernet v2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1500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567354"/>
                  </a:ext>
                </a:extLst>
              </a:tr>
              <a:tr h="803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Ethernet LLC(Logical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Link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Control)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SNAP (Subnetwork Access Protocol)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PPPoE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(P2P over Ethernet)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1492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188511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Ethernet Jumbo Frames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1501~9216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18603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WLAN(802.11)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7981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58780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Token Ring(802.5)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4464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564768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FDDI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4352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8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49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4572" y="1165571"/>
            <a:ext cx="8234855" cy="262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MTU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가 큰 네트워크에서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MTU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가 작은 네트워크로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데이터그램이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전송될 경우 데이터그램은 나누어서 보내져야 함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데이터그램의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재조립은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최종목적지 호스트에 의해서만 수행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재조립으로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인해 발생하는 비효율성 때문에 전송 중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재조립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안됨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단편화와 관련된 필드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: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Identification, Flag, Fragmentation offset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620" y="319347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단편화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(Fragmentation)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81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3441" y="297194"/>
            <a:ext cx="8157229" cy="75268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Fragmentation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예제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7" y="2341447"/>
            <a:ext cx="8416538" cy="37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71" y="1473091"/>
            <a:ext cx="7559475" cy="323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504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예를 들어 </a:t>
            </a:r>
            <a:r>
              <a:rPr lang="en-US" altLang="ko-KR" sz="1504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4000byte </a:t>
            </a:r>
            <a:r>
              <a:rPr lang="ko-KR" altLang="en-US" sz="1504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데이터그램이</a:t>
            </a:r>
            <a:r>
              <a:rPr lang="ko-KR" altLang="en-US" sz="1504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세 개로 </a:t>
            </a:r>
            <a:r>
              <a:rPr lang="ko-KR" altLang="en-US" sz="1504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단편화될</a:t>
            </a:r>
            <a:r>
              <a:rPr lang="ko-KR" altLang="en-US" sz="1504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경우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609720" y="6313280"/>
            <a:ext cx="2462451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1037753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defRPr>
            </a:lvl1pPr>
            <a:lvl2pPr marL="518876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7753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6629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5505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94381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2134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51010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AC92-EAE1-4E34-95A8-13C242A10183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9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3" y="1500075"/>
            <a:ext cx="8604701" cy="478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32462" y="6282107"/>
            <a:ext cx="2462451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1037753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defRPr>
            </a:lvl1pPr>
            <a:lvl2pPr marL="518876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7753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6629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5505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94381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2134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51010" algn="l" defTabSz="1037753" rtl="0" eaLnBrk="1" latinLnBrk="1" hangingPunct="1">
              <a:defRPr sz="20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AC92-EAE1-4E34-95A8-13C242A1018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A8E1A80-C856-65CD-5663-3D581E43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41" y="297194"/>
            <a:ext cx="8157229" cy="75268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Fragmentation </a:t>
            </a:r>
            <a:r>
              <a:rPr lang="ko-KR" altLang="en-US" sz="2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2567959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5103" y="290646"/>
            <a:ext cx="7888288" cy="852488"/>
          </a:xfrm>
        </p:spPr>
        <p:txBody>
          <a:bodyPr>
            <a:normAutofit/>
          </a:bodyPr>
          <a:lstStyle/>
          <a:p>
            <a:pPr marL="273050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* MSS(Maximum Segment Size)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7" y="3067235"/>
            <a:ext cx="7798675" cy="247307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7050" y="1317695"/>
            <a:ext cx="8366265" cy="98893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상에서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전송할 수 있는 사용자 데이터의 최대 크기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MSS = MTU - IP Header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크기 (최소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Byte) - TCP Header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크기 (최소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Byte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511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57445" y="6143244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68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712" y="26885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[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참고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]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명령어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netsh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2616" y="694983"/>
            <a:ext cx="4281941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마이크로소프트의 유틸리티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또는 원격 구성의 네트워크 설정을 변경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5" y="1559208"/>
            <a:ext cx="6936434" cy="2990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04" y="4643711"/>
            <a:ext cx="5403765" cy="1864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3082" y="5487489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관리자권한으로 실행</a:t>
            </a:r>
          </a:p>
        </p:txBody>
      </p:sp>
    </p:spTree>
    <p:extLst>
      <p:ext uri="{BB962C8B-B14F-4D97-AF65-F5344CB8AC3E}">
        <p14:creationId xmlns:p14="http://schemas.microsoft.com/office/powerpoint/2010/main" val="2837790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40374" y="824842"/>
            <a:ext cx="8477502" cy="4608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show interface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global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interfaces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* MTU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설정 변경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netsh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interface ipv4 set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subinterface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“6"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mtu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=9000 store=persistent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global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 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6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4" name="AutoShape 28"/>
          <p:cNvSpPr>
            <a:spLocks noChangeArrowheads="1"/>
          </p:cNvSpPr>
          <p:nvPr/>
        </p:nvSpPr>
        <p:spPr bwMode="auto">
          <a:xfrm rot="5400000">
            <a:off x="3879933" y="2837888"/>
            <a:ext cx="1562100" cy="5715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5400000" scaled="1"/>
          </a:gra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/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007689" y="2498163"/>
            <a:ext cx="3772739" cy="1280738"/>
          </a:xfrm>
          <a:prstGeom prst="rect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l">
              <a:lnSpc>
                <a:spcPct val="150000"/>
              </a:lnSpc>
              <a:buClr>
                <a:srgbClr val="0099FF"/>
              </a:buClr>
              <a:buFont typeface="Wingdings" pitchFamily="2" charset="2"/>
              <a:buChar char="§"/>
            </a:pP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End-to-End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호스트 사이에서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Application(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서비스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 연결설정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개시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), </a:t>
            </a:r>
          </a:p>
          <a:p>
            <a:pPr algn="l">
              <a:lnSpc>
                <a:spcPct val="150000"/>
              </a:lnSpc>
              <a:buClr>
                <a:srgbClr val="0099FF"/>
              </a:buClr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유지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해지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510825" y="401405"/>
            <a:ext cx="6448425" cy="3730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 Layer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528952" y="6471677"/>
            <a:ext cx="1295400" cy="246062"/>
          </a:xfrm>
        </p:spPr>
        <p:txBody>
          <a:bodyPr/>
          <a:lstStyle/>
          <a:p>
            <a:pPr>
              <a:defRPr/>
            </a:pPr>
            <a:fld id="{0B7543D3-D02F-40DF-8507-5C6C57421F0B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graphicFrame>
        <p:nvGraphicFramePr>
          <p:cNvPr id="3" name="Group 32">
            <a:extLst>
              <a:ext uri="{FF2B5EF4-FFF2-40B4-BE49-F238E27FC236}">
                <a16:creationId xmlns:a16="http://schemas.microsoft.com/office/drawing/2014/main" id="{C7BF6E6D-954B-B053-5BAC-7E2C3108C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68477"/>
              </p:ext>
            </p:extLst>
          </p:nvPr>
        </p:nvGraphicFramePr>
        <p:xfrm>
          <a:off x="1409152" y="1180538"/>
          <a:ext cx="2905125" cy="5291139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Session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Transport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Data Link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500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Physical</a:t>
                      </a:r>
                    </a:p>
                  </a:txBody>
                  <a:tcPr marL="54000" marR="54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3">
            <a:extLst>
              <a:ext uri="{FF2B5EF4-FFF2-40B4-BE49-F238E27FC236}">
                <a16:creationId xmlns:a16="http://schemas.microsoft.com/office/drawing/2014/main" id="{A648A4ED-48A5-681C-8B64-0A70103A2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21044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2A946376-613E-12AF-E194-5873C52C4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52" y="13678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74A372AD-44D1-F3F5-7734-2FD0C472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28537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E75B16D1-B395-F54B-84E5-EF03E734C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36030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2AF629F-45F9-5D2E-9ECA-A4EA00451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43523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16CEBDAD-C26A-43F1-5ED3-8589B339A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51143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CD94ECCB-33C9-048B-13F8-B451CBA6F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02" y="5876363"/>
            <a:ext cx="571500" cy="393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3551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70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78" y="270175"/>
            <a:ext cx="3851315" cy="4290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78" y="4737725"/>
            <a:ext cx="7204429" cy="19449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67254" y="3476787"/>
            <a:ext cx="770085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C:\&gt;netsh interface ipv4 show interfaces </a:t>
            </a:r>
          </a:p>
          <a:p>
            <a:r>
              <a:rPr lang="en-US" altLang="ko-KR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C:\&gt; </a:t>
            </a:r>
            <a:r>
              <a:rPr lang="en-US" altLang="ko-KR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netsh</a:t>
            </a:r>
            <a:r>
              <a:rPr lang="en-US" altLang="ko-KR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 ipv4 set </a:t>
            </a:r>
            <a:r>
              <a:rPr lang="en-US" altLang="ko-KR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subinterface</a:t>
            </a:r>
            <a:r>
              <a:rPr lang="en-US" altLang="ko-KR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“6" </a:t>
            </a:r>
            <a:r>
              <a:rPr lang="en-US" altLang="ko-KR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mtu</a:t>
            </a:r>
            <a:r>
              <a:rPr lang="en-US" altLang="ko-KR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=9000 store=persistent 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348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55515" y="6415985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21293" y="362627"/>
            <a:ext cx="799654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TTL(Time</a:t>
            </a:r>
            <a:r>
              <a:rPr lang="ko-KR" altLang="en-US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To Live)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B329FB-1E67-9B6A-2784-8A0A2B3E6481}"/>
              </a:ext>
            </a:extLst>
          </p:cNvPr>
          <p:cNvSpPr/>
          <p:nvPr/>
        </p:nvSpPr>
        <p:spPr>
          <a:xfrm>
            <a:off x="678060" y="1050877"/>
            <a:ext cx="8234855" cy="248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패킷 수명을 제한하기 위해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데이터그램이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통과하는 최대 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(hop)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수를 지정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패킷 전달과정에서 라우터와 같은 전송장비를 통과 할 때마다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TTL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값 감소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TTL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 되면 라우터에서 폐기하여 불필요한 패킷이 네트워크에 방치되는 것을 방지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OS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종류와 버전에 따라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TTL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값이 다름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lvl="1">
              <a:lnSpc>
                <a:spcPct val="20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54581631-F7A0-462B-D357-D2BFAAA81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69766"/>
              </p:ext>
            </p:extLst>
          </p:nvPr>
        </p:nvGraphicFramePr>
        <p:xfrm>
          <a:off x="1323507" y="3429000"/>
          <a:ext cx="6392112" cy="2826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3695">
                  <a:extLst>
                    <a:ext uri="{9D8B030D-6E8A-4147-A177-3AD203B41FA5}">
                      <a16:colId xmlns:a16="http://schemas.microsoft.com/office/drawing/2014/main" val="2930222706"/>
                    </a:ext>
                  </a:extLst>
                </a:gridCol>
                <a:gridCol w="2579966">
                  <a:extLst>
                    <a:ext uri="{9D8B030D-6E8A-4147-A177-3AD203B41FA5}">
                      <a16:colId xmlns:a16="http://schemas.microsoft.com/office/drawing/2014/main" val="1403144105"/>
                    </a:ext>
                  </a:extLst>
                </a:gridCol>
                <a:gridCol w="1728451">
                  <a:extLst>
                    <a:ext uri="{9D8B030D-6E8A-4147-A177-3AD203B41FA5}">
                      <a16:colId xmlns:a16="http://schemas.microsoft.com/office/drawing/2014/main" val="2846109712"/>
                    </a:ext>
                  </a:extLst>
                </a:gridCol>
              </a:tblGrid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OS/Version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TTL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UDP TTL 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329309"/>
                  </a:ext>
                </a:extLst>
              </a:tr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Linux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551029"/>
                  </a:ext>
                </a:extLst>
              </a:tr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HP/UX 10.01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763082"/>
                  </a:ext>
                </a:extLst>
              </a:tr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Solaris 2.z 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255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255 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055063"/>
                  </a:ext>
                </a:extLst>
              </a:tr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Window Server 2008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128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128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97222"/>
                  </a:ext>
                </a:extLst>
              </a:tr>
              <a:tr h="449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Windows 10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56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019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자유형 120"/>
          <p:cNvSpPr/>
          <p:nvPr/>
        </p:nvSpPr>
        <p:spPr>
          <a:xfrm>
            <a:off x="770709" y="809897"/>
            <a:ext cx="7955280" cy="5212080"/>
          </a:xfrm>
          <a:custGeom>
            <a:avLst/>
            <a:gdLst>
              <a:gd name="connsiteX0" fmla="*/ 0 w 7955280"/>
              <a:gd name="connsiteY0" fmla="*/ 0 h 5212080"/>
              <a:gd name="connsiteX1" fmla="*/ 666205 w 7955280"/>
              <a:gd name="connsiteY1" fmla="*/ 587829 h 5212080"/>
              <a:gd name="connsiteX2" fmla="*/ 2821577 w 7955280"/>
              <a:gd name="connsiteY2" fmla="*/ 770709 h 5212080"/>
              <a:gd name="connsiteX3" fmla="*/ 2978331 w 7955280"/>
              <a:gd name="connsiteY3" fmla="*/ 2181497 h 5212080"/>
              <a:gd name="connsiteX4" fmla="*/ 4010297 w 7955280"/>
              <a:gd name="connsiteY4" fmla="*/ 2913017 h 5212080"/>
              <a:gd name="connsiteX5" fmla="*/ 5891348 w 7955280"/>
              <a:gd name="connsiteY5" fmla="*/ 2899954 h 5212080"/>
              <a:gd name="connsiteX6" fmla="*/ 5969725 w 7955280"/>
              <a:gd name="connsiteY6" fmla="*/ 4180114 h 5212080"/>
              <a:gd name="connsiteX7" fmla="*/ 7615645 w 7955280"/>
              <a:gd name="connsiteY7" fmla="*/ 4389120 h 5212080"/>
              <a:gd name="connsiteX8" fmla="*/ 7955280 w 7955280"/>
              <a:gd name="connsiteY8" fmla="*/ 5212080 h 521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55280" h="5212080">
                <a:moveTo>
                  <a:pt x="0" y="0"/>
                </a:moveTo>
                <a:lnTo>
                  <a:pt x="666205" y="587829"/>
                </a:lnTo>
                <a:lnTo>
                  <a:pt x="2821577" y="770709"/>
                </a:lnTo>
                <a:lnTo>
                  <a:pt x="2978331" y="2181497"/>
                </a:lnTo>
                <a:lnTo>
                  <a:pt x="4010297" y="2913017"/>
                </a:lnTo>
                <a:lnTo>
                  <a:pt x="5891348" y="2899954"/>
                </a:lnTo>
                <a:lnTo>
                  <a:pt x="5969725" y="4180114"/>
                </a:lnTo>
                <a:lnTo>
                  <a:pt x="7615645" y="4389120"/>
                </a:lnTo>
                <a:lnTo>
                  <a:pt x="7955280" y="52120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6339" y="6304099"/>
            <a:ext cx="2057400" cy="365125"/>
          </a:xfrm>
        </p:spPr>
        <p:txBody>
          <a:bodyPr/>
          <a:lstStyle/>
          <a:p>
            <a:pPr algn="l"/>
            <a:fld id="{7B2209E9-2AE8-42A0-AB53-D13299BB30AF}" type="slidenum">
              <a:rPr lang="ko-KR" altLang="en-US" smtClean="0"/>
              <a:pPr algn="l"/>
              <a:t>72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227908" y="1162595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37559" y="1384663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435530" y="2690949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32811" y="3487782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36719" y="3487782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503668" y="4739185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139661" y="4935569"/>
            <a:ext cx="483325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flipH="1">
            <a:off x="8139661" y="5645470"/>
            <a:ext cx="756145" cy="820644"/>
            <a:chOff x="1533695" y="4087365"/>
            <a:chExt cx="838200" cy="1011237"/>
          </a:xfrm>
        </p:grpSpPr>
        <p:sp>
          <p:nvSpPr>
            <p:cNvPr id="11" name="Freeform 174"/>
            <p:cNvSpPr>
              <a:spLocks/>
            </p:cNvSpPr>
            <p:nvPr/>
          </p:nvSpPr>
          <p:spPr bwMode="auto">
            <a:xfrm rot="355818">
              <a:off x="2175045" y="4754115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175"/>
            <p:cNvSpPr>
              <a:spLocks/>
            </p:cNvSpPr>
            <p:nvPr/>
          </p:nvSpPr>
          <p:spPr bwMode="auto">
            <a:xfrm rot="355818" flipH="1">
              <a:off x="2235370" y="4801740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 rot="355818">
              <a:off x="2229020" y="4830315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 rot="355818" flipH="1">
              <a:off x="2262358" y="4796977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178"/>
            <p:cNvSpPr>
              <a:spLocks/>
            </p:cNvSpPr>
            <p:nvPr/>
          </p:nvSpPr>
          <p:spPr bwMode="auto">
            <a:xfrm rot="355818">
              <a:off x="2248070" y="4795390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179"/>
            <p:cNvSpPr>
              <a:spLocks noChangeArrowheads="1"/>
            </p:cNvSpPr>
            <p:nvPr/>
          </p:nvSpPr>
          <p:spPr bwMode="auto">
            <a:xfrm rot="21219751">
              <a:off x="2267120" y="4792215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 rot="355818">
              <a:off x="2238545" y="4798565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82"/>
            <p:cNvSpPr>
              <a:spLocks/>
            </p:cNvSpPr>
            <p:nvPr/>
          </p:nvSpPr>
          <p:spPr bwMode="auto">
            <a:xfrm flipH="1">
              <a:off x="1760708" y="4763640"/>
              <a:ext cx="190500" cy="33496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183"/>
            <p:cNvSpPr>
              <a:spLocks/>
            </p:cNvSpPr>
            <p:nvPr/>
          </p:nvSpPr>
          <p:spPr bwMode="auto">
            <a:xfrm flipH="1">
              <a:off x="1778170" y="4750940"/>
              <a:ext cx="187325" cy="33178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184"/>
            <p:cNvSpPr>
              <a:spLocks/>
            </p:cNvSpPr>
            <p:nvPr/>
          </p:nvSpPr>
          <p:spPr bwMode="auto">
            <a:xfrm flipH="1">
              <a:off x="1798808" y="4828727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185"/>
            <p:cNvSpPr>
              <a:spLocks/>
            </p:cNvSpPr>
            <p:nvPr/>
          </p:nvSpPr>
          <p:spPr bwMode="auto">
            <a:xfrm flipH="1">
              <a:off x="1886120" y="4850952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186"/>
            <p:cNvSpPr>
              <a:spLocks/>
            </p:cNvSpPr>
            <p:nvPr/>
          </p:nvSpPr>
          <p:spPr bwMode="auto">
            <a:xfrm flipH="1">
              <a:off x="1819445" y="4914452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187"/>
            <p:cNvSpPr>
              <a:spLocks/>
            </p:cNvSpPr>
            <p:nvPr/>
          </p:nvSpPr>
          <p:spPr bwMode="auto">
            <a:xfrm flipH="1">
              <a:off x="1754358" y="4925565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189"/>
            <p:cNvSpPr>
              <a:spLocks noChangeAspect="1"/>
            </p:cNvSpPr>
            <p:nvPr/>
          </p:nvSpPr>
          <p:spPr bwMode="auto">
            <a:xfrm>
              <a:off x="1533695" y="4523927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190"/>
            <p:cNvSpPr>
              <a:spLocks noChangeAspect="1"/>
            </p:cNvSpPr>
            <p:nvPr/>
          </p:nvSpPr>
          <p:spPr bwMode="auto">
            <a:xfrm>
              <a:off x="1536870" y="4465190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191"/>
            <p:cNvSpPr>
              <a:spLocks/>
            </p:cNvSpPr>
            <p:nvPr/>
          </p:nvSpPr>
          <p:spPr bwMode="auto">
            <a:xfrm>
              <a:off x="1671808" y="4660452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192"/>
            <p:cNvSpPr>
              <a:spLocks/>
            </p:cNvSpPr>
            <p:nvPr/>
          </p:nvSpPr>
          <p:spPr bwMode="auto">
            <a:xfrm>
              <a:off x="1690858" y="4789040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93"/>
            <p:cNvSpPr>
              <a:spLocks noChangeArrowheads="1"/>
            </p:cNvSpPr>
            <p:nvPr/>
          </p:nvSpPr>
          <p:spPr bwMode="auto">
            <a:xfrm>
              <a:off x="1809920" y="4796977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Line 194"/>
            <p:cNvSpPr>
              <a:spLocks noChangeShapeType="1"/>
            </p:cNvSpPr>
            <p:nvPr/>
          </p:nvSpPr>
          <p:spPr bwMode="auto">
            <a:xfrm flipH="1">
              <a:off x="2032170" y="4706490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Line 195"/>
            <p:cNvSpPr>
              <a:spLocks noChangeShapeType="1"/>
            </p:cNvSpPr>
            <p:nvPr/>
          </p:nvSpPr>
          <p:spPr bwMode="auto">
            <a:xfrm flipH="1">
              <a:off x="2021058" y="4708077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Line 196"/>
            <p:cNvSpPr>
              <a:spLocks noChangeShapeType="1"/>
            </p:cNvSpPr>
            <p:nvPr/>
          </p:nvSpPr>
          <p:spPr bwMode="auto">
            <a:xfrm flipH="1">
              <a:off x="2044870" y="4704902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Line 197"/>
            <p:cNvSpPr>
              <a:spLocks noChangeShapeType="1"/>
            </p:cNvSpPr>
            <p:nvPr/>
          </p:nvSpPr>
          <p:spPr bwMode="auto">
            <a:xfrm flipH="1">
              <a:off x="2055983" y="4703315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Line 198"/>
            <p:cNvSpPr>
              <a:spLocks noChangeShapeType="1"/>
            </p:cNvSpPr>
            <p:nvPr/>
          </p:nvSpPr>
          <p:spPr bwMode="auto">
            <a:xfrm flipH="1">
              <a:off x="2065508" y="4701727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Line 199"/>
            <p:cNvSpPr>
              <a:spLocks noChangeShapeType="1"/>
            </p:cNvSpPr>
            <p:nvPr/>
          </p:nvSpPr>
          <p:spPr bwMode="auto">
            <a:xfrm flipH="1">
              <a:off x="2076620" y="4698552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Line 200"/>
            <p:cNvSpPr>
              <a:spLocks noChangeShapeType="1"/>
            </p:cNvSpPr>
            <p:nvPr/>
          </p:nvSpPr>
          <p:spPr bwMode="auto">
            <a:xfrm flipH="1">
              <a:off x="2087733" y="469855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Line 201"/>
            <p:cNvSpPr>
              <a:spLocks noChangeShapeType="1"/>
            </p:cNvSpPr>
            <p:nvPr/>
          </p:nvSpPr>
          <p:spPr bwMode="auto">
            <a:xfrm flipH="1">
              <a:off x="2097258" y="4692202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Line 202"/>
            <p:cNvSpPr>
              <a:spLocks noChangeShapeType="1"/>
            </p:cNvSpPr>
            <p:nvPr/>
          </p:nvSpPr>
          <p:spPr bwMode="auto">
            <a:xfrm flipH="1">
              <a:off x="2106783" y="469220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203"/>
            <p:cNvSpPr>
              <a:spLocks noChangeShapeType="1"/>
            </p:cNvSpPr>
            <p:nvPr/>
          </p:nvSpPr>
          <p:spPr bwMode="auto">
            <a:xfrm flipH="1">
              <a:off x="2117895" y="4690615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Line 204"/>
            <p:cNvSpPr>
              <a:spLocks noChangeShapeType="1"/>
            </p:cNvSpPr>
            <p:nvPr/>
          </p:nvSpPr>
          <p:spPr bwMode="auto">
            <a:xfrm flipH="1">
              <a:off x="2071064" y="4731896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205"/>
            <p:cNvSpPr>
              <a:spLocks/>
            </p:cNvSpPr>
            <p:nvPr/>
          </p:nvSpPr>
          <p:spPr bwMode="auto">
            <a:xfrm>
              <a:off x="1878183" y="4738240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Line 206"/>
            <p:cNvSpPr>
              <a:spLocks noChangeShapeType="1"/>
            </p:cNvSpPr>
            <p:nvPr/>
          </p:nvSpPr>
          <p:spPr bwMode="auto">
            <a:xfrm flipH="1">
              <a:off x="1889295" y="4773165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Line 207"/>
            <p:cNvSpPr>
              <a:spLocks noChangeShapeType="1"/>
            </p:cNvSpPr>
            <p:nvPr/>
          </p:nvSpPr>
          <p:spPr bwMode="auto">
            <a:xfrm flipH="1">
              <a:off x="1951208" y="4758877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Line 208"/>
            <p:cNvSpPr>
              <a:spLocks noChangeShapeType="1"/>
            </p:cNvSpPr>
            <p:nvPr/>
          </p:nvSpPr>
          <p:spPr bwMode="auto">
            <a:xfrm flipH="1">
              <a:off x="1943270" y="4768402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Line 209"/>
            <p:cNvSpPr>
              <a:spLocks noChangeShapeType="1"/>
            </p:cNvSpPr>
            <p:nvPr/>
          </p:nvSpPr>
          <p:spPr bwMode="auto">
            <a:xfrm flipH="1">
              <a:off x="1898820" y="4781102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Line 210"/>
            <p:cNvSpPr>
              <a:spLocks noChangeShapeType="1"/>
            </p:cNvSpPr>
            <p:nvPr/>
          </p:nvSpPr>
          <p:spPr bwMode="auto">
            <a:xfrm flipV="1">
              <a:off x="1908345" y="4782690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11"/>
            <p:cNvSpPr>
              <a:spLocks/>
            </p:cNvSpPr>
            <p:nvPr/>
          </p:nvSpPr>
          <p:spPr bwMode="auto">
            <a:xfrm>
              <a:off x="1714670" y="4752527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Line 212"/>
            <p:cNvSpPr>
              <a:spLocks noChangeShapeType="1"/>
            </p:cNvSpPr>
            <p:nvPr/>
          </p:nvSpPr>
          <p:spPr bwMode="auto">
            <a:xfrm flipV="1">
              <a:off x="1706733" y="4758877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8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61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9" name="Oval 217"/>
            <p:cNvSpPr>
              <a:spLocks noChangeArrowheads="1"/>
            </p:cNvSpPr>
            <p:nvPr/>
          </p:nvSpPr>
          <p:spPr bwMode="auto">
            <a:xfrm>
              <a:off x="1682920" y="4542977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218"/>
            <p:cNvSpPr>
              <a:spLocks noChangeArrowheads="1"/>
            </p:cNvSpPr>
            <p:nvPr/>
          </p:nvSpPr>
          <p:spPr bwMode="auto">
            <a:xfrm>
              <a:off x="1682920" y="4536627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219"/>
            <p:cNvSpPr>
              <a:spLocks/>
            </p:cNvSpPr>
            <p:nvPr/>
          </p:nvSpPr>
          <p:spPr bwMode="auto">
            <a:xfrm flipH="1">
              <a:off x="1663870" y="4088952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20"/>
            <p:cNvSpPr>
              <a:spLocks/>
            </p:cNvSpPr>
            <p:nvPr/>
          </p:nvSpPr>
          <p:spPr bwMode="auto">
            <a:xfrm flipH="1">
              <a:off x="1722608" y="4503290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221"/>
            <p:cNvSpPr>
              <a:spLocks/>
            </p:cNvSpPr>
            <p:nvPr/>
          </p:nvSpPr>
          <p:spPr bwMode="auto">
            <a:xfrm flipH="1">
              <a:off x="1651170" y="4147690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2"/>
            <p:cNvSpPr>
              <a:spLocks noChangeArrowheads="1"/>
            </p:cNvSpPr>
            <p:nvPr/>
          </p:nvSpPr>
          <p:spPr bwMode="auto">
            <a:xfrm>
              <a:off x="2049633" y="4511227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23"/>
            <p:cNvSpPr>
              <a:spLocks noChangeArrowheads="1"/>
            </p:cNvSpPr>
            <p:nvPr/>
          </p:nvSpPr>
          <p:spPr bwMode="auto">
            <a:xfrm>
              <a:off x="2025820" y="4517577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24"/>
            <p:cNvSpPr>
              <a:spLocks noChangeArrowheads="1"/>
            </p:cNvSpPr>
            <p:nvPr/>
          </p:nvSpPr>
          <p:spPr bwMode="auto">
            <a:xfrm>
              <a:off x="1943270" y="4538215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25"/>
            <p:cNvSpPr>
              <a:spLocks noChangeArrowheads="1"/>
            </p:cNvSpPr>
            <p:nvPr/>
          </p:nvSpPr>
          <p:spPr bwMode="auto">
            <a:xfrm>
              <a:off x="1917870" y="4542977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26"/>
            <p:cNvSpPr>
              <a:spLocks noChangeArrowheads="1"/>
            </p:cNvSpPr>
            <p:nvPr/>
          </p:nvSpPr>
          <p:spPr bwMode="auto">
            <a:xfrm>
              <a:off x="1889295" y="4547740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227"/>
            <p:cNvSpPr>
              <a:spLocks/>
            </p:cNvSpPr>
            <p:nvPr/>
          </p:nvSpPr>
          <p:spPr bwMode="auto">
            <a:xfrm flipH="1">
              <a:off x="1705145" y="4139752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228"/>
            <p:cNvSpPr>
              <a:spLocks/>
            </p:cNvSpPr>
            <p:nvPr/>
          </p:nvSpPr>
          <p:spPr bwMode="auto">
            <a:xfrm flipH="1">
              <a:off x="1651170" y="4087365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flipH="1">
            <a:off x="292017" y="237446"/>
            <a:ext cx="756145" cy="850929"/>
            <a:chOff x="1533695" y="4087365"/>
            <a:chExt cx="838200" cy="1048556"/>
          </a:xfrm>
        </p:grpSpPr>
        <p:sp>
          <p:nvSpPr>
            <p:cNvPr id="64" name="Freeform 174"/>
            <p:cNvSpPr>
              <a:spLocks/>
            </p:cNvSpPr>
            <p:nvPr/>
          </p:nvSpPr>
          <p:spPr bwMode="auto">
            <a:xfrm rot="355818">
              <a:off x="2175045" y="4754115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175"/>
            <p:cNvSpPr>
              <a:spLocks/>
            </p:cNvSpPr>
            <p:nvPr/>
          </p:nvSpPr>
          <p:spPr bwMode="auto">
            <a:xfrm rot="355818" flipH="1">
              <a:off x="2235370" y="4801740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176"/>
            <p:cNvSpPr>
              <a:spLocks/>
            </p:cNvSpPr>
            <p:nvPr/>
          </p:nvSpPr>
          <p:spPr bwMode="auto">
            <a:xfrm rot="355818">
              <a:off x="2229020" y="4830315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177"/>
            <p:cNvSpPr>
              <a:spLocks/>
            </p:cNvSpPr>
            <p:nvPr/>
          </p:nvSpPr>
          <p:spPr bwMode="auto">
            <a:xfrm rot="355818" flipH="1">
              <a:off x="2262358" y="4796977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178"/>
            <p:cNvSpPr>
              <a:spLocks/>
            </p:cNvSpPr>
            <p:nvPr/>
          </p:nvSpPr>
          <p:spPr bwMode="auto">
            <a:xfrm rot="355818">
              <a:off x="2248070" y="4795390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179"/>
            <p:cNvSpPr>
              <a:spLocks noChangeArrowheads="1"/>
            </p:cNvSpPr>
            <p:nvPr/>
          </p:nvSpPr>
          <p:spPr bwMode="auto">
            <a:xfrm rot="21219751">
              <a:off x="2267120" y="4792215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180"/>
            <p:cNvSpPr>
              <a:spLocks/>
            </p:cNvSpPr>
            <p:nvPr/>
          </p:nvSpPr>
          <p:spPr bwMode="auto">
            <a:xfrm rot="355818">
              <a:off x="2238545" y="4798565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182"/>
            <p:cNvSpPr>
              <a:spLocks/>
            </p:cNvSpPr>
            <p:nvPr/>
          </p:nvSpPr>
          <p:spPr bwMode="auto">
            <a:xfrm flipH="1">
              <a:off x="1746431" y="4726323"/>
              <a:ext cx="204778" cy="40959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 183"/>
            <p:cNvSpPr>
              <a:spLocks/>
            </p:cNvSpPr>
            <p:nvPr/>
          </p:nvSpPr>
          <p:spPr bwMode="auto">
            <a:xfrm flipH="1">
              <a:off x="1760717" y="4712034"/>
              <a:ext cx="204778" cy="40959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 184"/>
            <p:cNvSpPr>
              <a:spLocks/>
            </p:cNvSpPr>
            <p:nvPr/>
          </p:nvSpPr>
          <p:spPr bwMode="auto">
            <a:xfrm flipH="1">
              <a:off x="1798808" y="4828727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185"/>
            <p:cNvSpPr>
              <a:spLocks/>
            </p:cNvSpPr>
            <p:nvPr/>
          </p:nvSpPr>
          <p:spPr bwMode="auto">
            <a:xfrm flipH="1">
              <a:off x="1886120" y="4850952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 186"/>
            <p:cNvSpPr>
              <a:spLocks/>
            </p:cNvSpPr>
            <p:nvPr/>
          </p:nvSpPr>
          <p:spPr bwMode="auto">
            <a:xfrm flipH="1">
              <a:off x="1819445" y="4914452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 187"/>
            <p:cNvSpPr>
              <a:spLocks/>
            </p:cNvSpPr>
            <p:nvPr/>
          </p:nvSpPr>
          <p:spPr bwMode="auto">
            <a:xfrm flipH="1">
              <a:off x="1754358" y="4925565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189"/>
            <p:cNvSpPr>
              <a:spLocks noChangeAspect="1"/>
            </p:cNvSpPr>
            <p:nvPr/>
          </p:nvSpPr>
          <p:spPr bwMode="auto">
            <a:xfrm>
              <a:off x="1533695" y="4523927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 190"/>
            <p:cNvSpPr>
              <a:spLocks noChangeAspect="1"/>
            </p:cNvSpPr>
            <p:nvPr/>
          </p:nvSpPr>
          <p:spPr bwMode="auto">
            <a:xfrm>
              <a:off x="1536870" y="4465190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 191"/>
            <p:cNvSpPr>
              <a:spLocks/>
            </p:cNvSpPr>
            <p:nvPr/>
          </p:nvSpPr>
          <p:spPr bwMode="auto">
            <a:xfrm>
              <a:off x="1671808" y="4660452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 192"/>
            <p:cNvSpPr>
              <a:spLocks/>
            </p:cNvSpPr>
            <p:nvPr/>
          </p:nvSpPr>
          <p:spPr bwMode="auto">
            <a:xfrm>
              <a:off x="1690858" y="4789040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val 193"/>
            <p:cNvSpPr>
              <a:spLocks noChangeArrowheads="1"/>
            </p:cNvSpPr>
            <p:nvPr/>
          </p:nvSpPr>
          <p:spPr bwMode="auto">
            <a:xfrm>
              <a:off x="1809920" y="4796977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Line 194"/>
            <p:cNvSpPr>
              <a:spLocks noChangeShapeType="1"/>
            </p:cNvSpPr>
            <p:nvPr/>
          </p:nvSpPr>
          <p:spPr bwMode="auto">
            <a:xfrm flipH="1">
              <a:off x="2032170" y="4706490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Line 195"/>
            <p:cNvSpPr>
              <a:spLocks noChangeShapeType="1"/>
            </p:cNvSpPr>
            <p:nvPr/>
          </p:nvSpPr>
          <p:spPr bwMode="auto">
            <a:xfrm flipH="1">
              <a:off x="2021058" y="4708077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Line 196"/>
            <p:cNvSpPr>
              <a:spLocks noChangeShapeType="1"/>
            </p:cNvSpPr>
            <p:nvPr/>
          </p:nvSpPr>
          <p:spPr bwMode="auto">
            <a:xfrm flipH="1">
              <a:off x="2044870" y="4704902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Line 197"/>
            <p:cNvSpPr>
              <a:spLocks noChangeShapeType="1"/>
            </p:cNvSpPr>
            <p:nvPr/>
          </p:nvSpPr>
          <p:spPr bwMode="auto">
            <a:xfrm flipH="1">
              <a:off x="2055983" y="4703315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198"/>
            <p:cNvSpPr>
              <a:spLocks noChangeShapeType="1"/>
            </p:cNvSpPr>
            <p:nvPr/>
          </p:nvSpPr>
          <p:spPr bwMode="auto">
            <a:xfrm flipH="1">
              <a:off x="2065508" y="4701727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199"/>
            <p:cNvSpPr>
              <a:spLocks noChangeShapeType="1"/>
            </p:cNvSpPr>
            <p:nvPr/>
          </p:nvSpPr>
          <p:spPr bwMode="auto">
            <a:xfrm flipH="1">
              <a:off x="2076620" y="4698552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200"/>
            <p:cNvSpPr>
              <a:spLocks noChangeShapeType="1"/>
            </p:cNvSpPr>
            <p:nvPr/>
          </p:nvSpPr>
          <p:spPr bwMode="auto">
            <a:xfrm flipH="1">
              <a:off x="2087733" y="469855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Line 201"/>
            <p:cNvSpPr>
              <a:spLocks noChangeShapeType="1"/>
            </p:cNvSpPr>
            <p:nvPr/>
          </p:nvSpPr>
          <p:spPr bwMode="auto">
            <a:xfrm flipH="1">
              <a:off x="2097258" y="4692202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Line 202"/>
            <p:cNvSpPr>
              <a:spLocks noChangeShapeType="1"/>
            </p:cNvSpPr>
            <p:nvPr/>
          </p:nvSpPr>
          <p:spPr bwMode="auto">
            <a:xfrm flipH="1">
              <a:off x="2106783" y="4692202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Line 203"/>
            <p:cNvSpPr>
              <a:spLocks noChangeShapeType="1"/>
            </p:cNvSpPr>
            <p:nvPr/>
          </p:nvSpPr>
          <p:spPr bwMode="auto">
            <a:xfrm flipH="1">
              <a:off x="2117895" y="4690615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Line 204"/>
            <p:cNvSpPr>
              <a:spLocks noChangeShapeType="1"/>
            </p:cNvSpPr>
            <p:nvPr/>
          </p:nvSpPr>
          <p:spPr bwMode="auto">
            <a:xfrm flipH="1">
              <a:off x="2071064" y="4731896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 205"/>
            <p:cNvSpPr>
              <a:spLocks/>
            </p:cNvSpPr>
            <p:nvPr/>
          </p:nvSpPr>
          <p:spPr bwMode="auto">
            <a:xfrm>
              <a:off x="1878183" y="4738240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Line 206"/>
            <p:cNvSpPr>
              <a:spLocks noChangeShapeType="1"/>
            </p:cNvSpPr>
            <p:nvPr/>
          </p:nvSpPr>
          <p:spPr bwMode="auto">
            <a:xfrm flipH="1">
              <a:off x="1889295" y="4773165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Line 207"/>
            <p:cNvSpPr>
              <a:spLocks noChangeShapeType="1"/>
            </p:cNvSpPr>
            <p:nvPr/>
          </p:nvSpPr>
          <p:spPr bwMode="auto">
            <a:xfrm flipH="1">
              <a:off x="1951208" y="4758877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208"/>
            <p:cNvSpPr>
              <a:spLocks noChangeShapeType="1"/>
            </p:cNvSpPr>
            <p:nvPr/>
          </p:nvSpPr>
          <p:spPr bwMode="auto">
            <a:xfrm flipH="1">
              <a:off x="1943270" y="4768402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209"/>
            <p:cNvSpPr>
              <a:spLocks noChangeShapeType="1"/>
            </p:cNvSpPr>
            <p:nvPr/>
          </p:nvSpPr>
          <p:spPr bwMode="auto">
            <a:xfrm flipH="1">
              <a:off x="1898820" y="4781102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Line 210"/>
            <p:cNvSpPr>
              <a:spLocks noChangeShapeType="1"/>
            </p:cNvSpPr>
            <p:nvPr/>
          </p:nvSpPr>
          <p:spPr bwMode="auto">
            <a:xfrm flipV="1">
              <a:off x="1908345" y="4782690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 211"/>
            <p:cNvSpPr>
              <a:spLocks/>
            </p:cNvSpPr>
            <p:nvPr/>
          </p:nvSpPr>
          <p:spPr bwMode="auto">
            <a:xfrm>
              <a:off x="1714670" y="4752527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212"/>
            <p:cNvSpPr>
              <a:spLocks noChangeShapeType="1"/>
            </p:cNvSpPr>
            <p:nvPr/>
          </p:nvSpPr>
          <p:spPr bwMode="auto">
            <a:xfrm flipV="1">
              <a:off x="1706733" y="4758877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1" name="Group 150"/>
            <p:cNvGrpSpPr>
              <a:grpSpLocks/>
            </p:cNvGrpSpPr>
            <p:nvPr/>
          </p:nvGrpSpPr>
          <p:grpSpPr bwMode="auto">
            <a:xfrm>
              <a:off x="1598783" y="4144515"/>
              <a:ext cx="328612" cy="369887"/>
              <a:chOff x="685" y="3115"/>
              <a:chExt cx="207" cy="233"/>
            </a:xfrm>
          </p:grpSpPr>
          <p:sp>
            <p:nvSpPr>
              <p:cNvPr id="11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2" name="Oval 217"/>
            <p:cNvSpPr>
              <a:spLocks noChangeArrowheads="1"/>
            </p:cNvSpPr>
            <p:nvPr/>
          </p:nvSpPr>
          <p:spPr bwMode="auto">
            <a:xfrm>
              <a:off x="1682920" y="4542977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Oval 218"/>
            <p:cNvSpPr>
              <a:spLocks noChangeArrowheads="1"/>
            </p:cNvSpPr>
            <p:nvPr/>
          </p:nvSpPr>
          <p:spPr bwMode="auto">
            <a:xfrm>
              <a:off x="1682920" y="4536627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 219"/>
            <p:cNvSpPr>
              <a:spLocks/>
            </p:cNvSpPr>
            <p:nvPr/>
          </p:nvSpPr>
          <p:spPr bwMode="auto">
            <a:xfrm flipH="1">
              <a:off x="1663870" y="4088952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 220"/>
            <p:cNvSpPr>
              <a:spLocks/>
            </p:cNvSpPr>
            <p:nvPr/>
          </p:nvSpPr>
          <p:spPr bwMode="auto">
            <a:xfrm flipH="1">
              <a:off x="1722608" y="4503290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 221"/>
            <p:cNvSpPr>
              <a:spLocks/>
            </p:cNvSpPr>
            <p:nvPr/>
          </p:nvSpPr>
          <p:spPr bwMode="auto">
            <a:xfrm flipH="1">
              <a:off x="1651170" y="4147690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val 222"/>
            <p:cNvSpPr>
              <a:spLocks noChangeArrowheads="1"/>
            </p:cNvSpPr>
            <p:nvPr/>
          </p:nvSpPr>
          <p:spPr bwMode="auto">
            <a:xfrm>
              <a:off x="2049633" y="4511227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Oval 223"/>
            <p:cNvSpPr>
              <a:spLocks noChangeArrowheads="1"/>
            </p:cNvSpPr>
            <p:nvPr/>
          </p:nvSpPr>
          <p:spPr bwMode="auto">
            <a:xfrm>
              <a:off x="2025820" y="4517577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Oval 224"/>
            <p:cNvSpPr>
              <a:spLocks noChangeArrowheads="1"/>
            </p:cNvSpPr>
            <p:nvPr/>
          </p:nvSpPr>
          <p:spPr bwMode="auto">
            <a:xfrm>
              <a:off x="1943270" y="4538215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Oval 225"/>
            <p:cNvSpPr>
              <a:spLocks noChangeArrowheads="1"/>
            </p:cNvSpPr>
            <p:nvPr/>
          </p:nvSpPr>
          <p:spPr bwMode="auto">
            <a:xfrm>
              <a:off x="1917870" y="4542977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Oval 226"/>
            <p:cNvSpPr>
              <a:spLocks noChangeArrowheads="1"/>
            </p:cNvSpPr>
            <p:nvPr/>
          </p:nvSpPr>
          <p:spPr bwMode="auto">
            <a:xfrm>
              <a:off x="1889295" y="4547740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227"/>
            <p:cNvSpPr>
              <a:spLocks/>
            </p:cNvSpPr>
            <p:nvPr/>
          </p:nvSpPr>
          <p:spPr bwMode="auto">
            <a:xfrm flipH="1">
              <a:off x="1705145" y="4139752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228"/>
            <p:cNvSpPr>
              <a:spLocks/>
            </p:cNvSpPr>
            <p:nvPr/>
          </p:nvSpPr>
          <p:spPr bwMode="auto">
            <a:xfrm flipH="1">
              <a:off x="1651170" y="4087365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1345449" y="85711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TTL=3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52212" y="7315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TTL=3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97617" y="99964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TTL=2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590613" y="272835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TTL=1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40477" y="376635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TTL=0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32" y="4220821"/>
            <a:ext cx="790303" cy="9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39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55515" y="6415985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21293" y="257524"/>
            <a:ext cx="7996541" cy="2562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* </a:t>
            </a: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TTL </a:t>
            </a:r>
            <a:r>
              <a:rPr lang="ko-KR" altLang="en-US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값 변경 </a:t>
            </a:r>
            <a:endParaRPr lang="en-US" altLang="ko-KR" sz="24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179388">
              <a:lnSpc>
                <a:spcPct val="150000"/>
              </a:lnSpc>
            </a:pPr>
            <a:r>
              <a:rPr lang="en-US" altLang="ko-KR" sz="17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HKEY_LOCAL_MACHINE </a:t>
            </a:r>
            <a:r>
              <a:rPr lang="en-US" altLang="ko-KR" sz="18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17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SYSTEM</a:t>
            </a:r>
            <a:r>
              <a:rPr lang="en-US" altLang="ko-KR" sz="18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1700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CurrentControlSet</a:t>
            </a:r>
            <a:r>
              <a:rPr lang="en-US" altLang="ko-KR" sz="18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17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Services</a:t>
            </a:r>
            <a:r>
              <a:rPr lang="en-US" altLang="ko-KR" sz="18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1700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Tcpip</a:t>
            </a:r>
            <a:r>
              <a:rPr lang="en-US" altLang="ko-KR" sz="18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17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Parameters</a:t>
            </a:r>
            <a:b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1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Name: </a:t>
            </a:r>
            <a:r>
              <a:rPr lang="en-US" altLang="ko-KR" sz="17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DefaultTTL</a:t>
            </a:r>
            <a:br>
              <a:rPr lang="en-US" altLang="ko-KR" sz="1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1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Type: REG_DWORD</a:t>
            </a:r>
            <a:br>
              <a:rPr lang="en-US" altLang="ko-KR" sz="1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1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Valid Range: 1-255</a:t>
            </a:r>
            <a:endParaRPr lang="ko-KR" altLang="en-US" sz="17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48" y="2227179"/>
            <a:ext cx="6083367" cy="40837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5562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66498" y="656676"/>
            <a:ext cx="7700854" cy="3731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show interface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global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interfaces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* TTL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설정 변경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netsh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interface ipv4 set global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defaultcurhoplimit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=64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C:</a:t>
            </a:r>
            <a:r>
              <a:rPr lang="en-US" altLang="ko-KR" sz="2000" dirty="0">
                <a:ea typeface="나눔고딕" panose="020D0604000000000000" pitchFamily="50" charset="-127"/>
                <a:cs typeface="Times New Roman" panose="02020603050405020304" pitchFamily="18" charset="0"/>
              </a:rPr>
              <a:t>\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&gt;netsh interface ipv4 show global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 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21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55515" y="6415985"/>
            <a:ext cx="2057400" cy="365125"/>
          </a:xfrm>
        </p:spPr>
        <p:txBody>
          <a:bodyPr/>
          <a:lstStyle/>
          <a:p>
            <a:fld id="{7B2209E9-2AE8-42A0-AB53-D13299BB30AF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21293" y="362627"/>
            <a:ext cx="799654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24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Header checksum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B329FB-1E67-9B6A-2784-8A0A2B3E6481}"/>
              </a:ext>
            </a:extLst>
          </p:cNvPr>
          <p:cNvSpPr/>
          <p:nvPr/>
        </p:nvSpPr>
        <p:spPr>
          <a:xfrm>
            <a:off x="678060" y="1050877"/>
            <a:ext cx="8234855" cy="297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헤더의 오류를 검증하기 위해 사용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계상방식은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version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필드 값부터 마지막 필드인 목적지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필드값까지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모두 더함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- Version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~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목적지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 Checksum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필드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제외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 </a:t>
            </a:r>
          </a:p>
          <a:p>
            <a:pPr marL="0" lvl="1">
              <a:lnSpc>
                <a:spcPct val="20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lvl="1">
              <a:lnSpc>
                <a:spcPct val="20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lvl="1">
              <a:lnSpc>
                <a:spcPct val="20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8025E-1F82-DABD-D65A-12B7F593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93" y="2905965"/>
            <a:ext cx="4520442" cy="3207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C03B6-4573-2566-BB06-74557EF773FF}"/>
              </a:ext>
            </a:extLst>
          </p:cNvPr>
          <p:cNvSpPr txBox="1"/>
          <p:nvPr/>
        </p:nvSpPr>
        <p:spPr>
          <a:xfrm>
            <a:off x="5198502" y="2726424"/>
            <a:ext cx="35855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Version/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ToS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4500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Total Length 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0040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ID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1042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Flags 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4000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TTL/Protocol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fe06</a:t>
            </a:r>
          </a:p>
          <a:p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SourceIP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0a28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+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db2a </a:t>
            </a:r>
          </a:p>
          <a:p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DestinationIP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0a28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+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c9e1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536B7-9A89-91AC-FAB6-38059672A0E2}"/>
              </a:ext>
            </a:extLst>
          </p:cNvPr>
          <p:cNvSpPr txBox="1"/>
          <p:nvPr/>
        </p:nvSpPr>
        <p:spPr>
          <a:xfrm>
            <a:off x="5529626" y="5598654"/>
            <a:ext cx="325441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4ce6 = 0100 1100 1110 0110 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(2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진화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= 1011 0011 0001 1001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(1</a:t>
            </a:r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의보수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= </a:t>
            </a:r>
            <a:r>
              <a:rPr lang="en-US" altLang="ko-KR" sz="13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B319</a:t>
            </a:r>
            <a:endParaRPr lang="ko-KR" altLang="en-US" sz="13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E044C9-3279-20AF-4AAD-03092374C015}"/>
              </a:ext>
            </a:extLst>
          </p:cNvPr>
          <p:cNvCxnSpPr>
            <a:cxnSpLocks/>
          </p:cNvCxnSpPr>
          <p:nvPr/>
        </p:nvCxnSpPr>
        <p:spPr>
          <a:xfrm>
            <a:off x="5198502" y="4757749"/>
            <a:ext cx="26857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4B2F1F-0E37-A701-B14A-9D14A03A52CB}"/>
              </a:ext>
            </a:extLst>
          </p:cNvPr>
          <p:cNvSpPr txBox="1"/>
          <p:nvPr/>
        </p:nvSpPr>
        <p:spPr>
          <a:xfrm>
            <a:off x="6903509" y="4740961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4ce3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94D59-C7B7-F88B-7CE6-16CAC0C71C9E}"/>
              </a:ext>
            </a:extLst>
          </p:cNvPr>
          <p:cNvSpPr txBox="1"/>
          <p:nvPr/>
        </p:nvSpPr>
        <p:spPr>
          <a:xfrm>
            <a:off x="5346778" y="5034748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+ 4ce3  = 4ce6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5333F1-5792-7323-8F36-A5DA93068B48}"/>
              </a:ext>
            </a:extLst>
          </p:cNvPr>
          <p:cNvSpPr/>
          <p:nvPr/>
        </p:nvSpPr>
        <p:spPr>
          <a:xfrm>
            <a:off x="1958009" y="4509473"/>
            <a:ext cx="556591" cy="14204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190D64A-08CB-7D85-7E1A-C78CC3360C9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514600" y="4580493"/>
            <a:ext cx="3003331" cy="1297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53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41425" y="6286117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56D0103-6D24-4F29-8044-14A04255D2BF}" type="slidenum">
              <a:rPr lang="ko-KR" altLang="en-US" sz="1000" b="0">
                <a:latin typeface="굴림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ko-KR" sz="1000" b="0" dirty="0">
              <a:latin typeface="굴림" charset="-127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8203" y="389320"/>
            <a:ext cx="8229600" cy="557048"/>
          </a:xfrm>
        </p:spPr>
        <p:txBody>
          <a:bodyPr>
            <a:normAutofit/>
          </a:bodyPr>
          <a:lstStyle/>
          <a:p>
            <a:pPr algn="l"/>
            <a:r>
              <a:rPr lang="en-US" altLang="ko-KR" sz="3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4) ICMP(Internet Control Message Protocol)</a:t>
            </a:r>
            <a:endParaRPr lang="ko-KR" altLang="en-US" sz="3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4166" y="998592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Protocol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은 송신시스템과 수신시스템 사이의 </a:t>
            </a:r>
            <a:r>
              <a:rPr lang="ko-KR" altLang="en-US" sz="17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최적의 경로를 통해 전달하는 것이 주된 목적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Protocol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은 신뢰성이 </a:t>
            </a:r>
            <a:r>
              <a:rPr lang="ko-KR" altLang="en-US" sz="17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없고 비연결형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Protocol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Protocol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은 에러 발생 원인이나 진단 기능 및 상황 정보를 지원하지 않음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	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  <a:sym typeface="Wingdings" pitchFamily="2" charset="2"/>
              </a:rPr>
              <a:t>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itchFamily="2" charset="2"/>
              </a:rPr>
              <a:t>ICMP Protocol Support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  <a:sym typeface="Wingdings" pitchFamily="2" charset="2"/>
              </a:rPr>
              <a:t>(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itchFamily="2" charset="2"/>
              </a:rPr>
              <a:t>IP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  <a:sym typeface="Wingdings" pitchFamily="2" charset="2"/>
              </a:rPr>
              <a:t>의 단점 </a:t>
            </a:r>
            <a:r>
              <a:rPr lang="ko-KR" altLang="en-US" sz="170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  <a:sym typeface="Wingdings" pitchFamily="2" charset="2"/>
              </a:rPr>
              <a:t>보완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  <a:sym typeface="Wingdings" pitchFamily="2" charset="2"/>
              </a:rPr>
              <a:t>)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4628" y="3613494"/>
            <a:ext cx="7007317" cy="2729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195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5344786F-621D-4250-9DF3-2DB09CC5095E}" type="slidenum">
              <a:rPr lang="ko-KR" altLang="en-US" sz="1000" b="0">
                <a:latin typeface="굴림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ko-KR" sz="1000" b="0" dirty="0">
              <a:latin typeface="굴림" charset="-127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508000"/>
            <a:ext cx="7886700" cy="79057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ICMP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메시지 종류 </a:t>
            </a:r>
          </a:p>
        </p:txBody>
      </p:sp>
      <p:sp>
        <p:nvSpPr>
          <p:cNvPr id="14848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745435" y="1454150"/>
            <a:ext cx="7886700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오류 보고 메시지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(Error Reporting Massage)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- IP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패킷 처리 도중 발생한 문제 보고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lvl="2" indent="0">
              <a:lnSpc>
                <a:spcPct val="150000"/>
              </a:lnSpc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질의 메시지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(Query Massage)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-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다른 호스트로부터 특정 정보 획득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-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네트워크 문제 진단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9586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E5D89EE-9E22-407B-95A3-1B0630DC8315}" type="slidenum">
              <a:rPr lang="ko-KR" altLang="en-US" sz="1000" b="0">
                <a:latin typeface="굴림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ko-KR" sz="1000" b="0">
              <a:latin typeface="굴림" charset="-127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0"/>
            <a:ext cx="8229600" cy="88265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</a:t>
            </a:r>
            <a:r>
              <a:rPr lang="en-US" altLang="ko-KR" sz="3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>
                <a:latin typeface="Times New Roman" pitchFamily="18" charset="0"/>
                <a:ea typeface="굴림" charset="-127"/>
                <a:cs typeface="Times New Roman" pitchFamily="18" charset="0"/>
              </a:rPr>
              <a:t>ICMP Header </a:t>
            </a:r>
            <a:endParaRPr lang="ko-KR" altLang="en-US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2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3511498"/>
            <a:ext cx="7939087" cy="29956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총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8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Byte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로 구성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Type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: 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ICMP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 업무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즉 어떠한 용도로 사용되는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ICMP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를 나타냄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Code :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ICMP Type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의 세부 내용을 나타내며 이 부분은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Type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과 조합을 이루어 </a:t>
            </a:r>
            <a:endParaRPr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      ICMP 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메시지의 목적과 용도를 나타냄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Checksum :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ICMP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메시지의 이상 유무 판단 </a:t>
            </a:r>
          </a:p>
        </p:txBody>
      </p:sp>
      <p:pic>
        <p:nvPicPr>
          <p:cNvPr id="15258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90" y="882595"/>
            <a:ext cx="7513481" cy="24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890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4CF0C50-D5F8-4845-BF33-B97F3E2A26FF}" type="slidenum">
              <a:rPr lang="ko-KR" altLang="en-US" sz="1000" b="0">
                <a:latin typeface="굴림" charset="-127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ko-KR" sz="1000" b="0">
              <a:latin typeface="굴림" charset="-127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1227" y="170955"/>
            <a:ext cx="8189913" cy="841375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❸</a:t>
            </a:r>
            <a:r>
              <a:rPr lang="en-US" altLang="ko-KR" sz="2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800" dirty="0">
                <a:latin typeface="Times New Roman" pitchFamily="18" charset="0"/>
                <a:ea typeface="굴림" charset="-127"/>
                <a:cs typeface="Times New Roman" pitchFamily="18" charset="0"/>
              </a:rPr>
              <a:t>ICMP Code</a:t>
            </a:r>
          </a:p>
        </p:txBody>
      </p:sp>
      <p:graphicFrame>
        <p:nvGraphicFramePr>
          <p:cNvPr id="594078" name="Group 15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6562904"/>
              </p:ext>
            </p:extLst>
          </p:nvPr>
        </p:nvGraphicFramePr>
        <p:xfrm>
          <a:off x="606096" y="933901"/>
          <a:ext cx="8189913" cy="5313745"/>
        </p:xfrm>
        <a:graphic>
          <a:graphicData uri="http://schemas.openxmlformats.org/drawingml/2006/table">
            <a:tbl>
              <a:tblPr/>
              <a:tblGrid>
                <a:gridCol w="764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Type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Code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Query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Error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Echo Reply (ping reply)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25">
                <a:tc rowSpan="7"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Destination unreachable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Network unreachable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–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지정된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Network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이 없을 경우 </a:t>
                      </a: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라우터가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생성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Host unreachable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–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마지막 </a:t>
                      </a: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라우터가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호스트와 통신 불가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7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Protocol unreachable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–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목적지 호스트가 생성하며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IP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헤더의 프로토콜 필드로 식별된 상위 프로토콜을 사용할 수 없을 경우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Port unreachable –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목적지 호스트가 생성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7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Fragmentation needed for DE =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–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MTU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크기보다 </a:t>
                      </a: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데이터그램이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커서 전달할 수 없을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경우 라우터에서 생성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Source Route Failed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9" marB="4571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70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그룹 2"/>
          <p:cNvGrpSpPr>
            <a:grpSpLocks/>
          </p:cNvGrpSpPr>
          <p:nvPr/>
        </p:nvGrpSpPr>
        <p:grpSpPr bwMode="auto">
          <a:xfrm>
            <a:off x="1894743" y="1374537"/>
            <a:ext cx="942242" cy="937858"/>
            <a:chOff x="809159" y="4814047"/>
            <a:chExt cx="688975" cy="698254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1336338" y="5284272"/>
              <a:ext cx="61075" cy="36003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1385627" y="5317003"/>
              <a:ext cx="112507" cy="58915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1380269" y="5337732"/>
              <a:ext cx="111436" cy="41458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1408128" y="5313729"/>
              <a:ext cx="25716" cy="283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1396342" y="5312639"/>
              <a:ext cx="35359" cy="5455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1412414" y="5310457"/>
              <a:ext cx="15001" cy="6546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1388841" y="5314821"/>
              <a:ext cx="30002" cy="24002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995600" y="5304993"/>
              <a:ext cx="135077" cy="207308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1010601" y="5295174"/>
              <a:ext cx="135077" cy="207308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5322" bIns="25322" anchor="ctr">
              <a:spAutoFit/>
            </a:bodyPr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1026673" y="5336641"/>
              <a:ext cx="283948" cy="58915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1098464" y="5351915"/>
              <a:ext cx="292520" cy="7964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1043817" y="5396646"/>
              <a:ext cx="75005" cy="34912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990242" y="5404283"/>
              <a:ext cx="88935" cy="5127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809159" y="5121712"/>
              <a:ext cx="118936" cy="249841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811302" y="5080253"/>
              <a:ext cx="508963" cy="204019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922738" y="5217720"/>
              <a:ext cx="393241" cy="151651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938810" y="5308275"/>
              <a:ext cx="117865" cy="4254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1036317" y="5313729"/>
              <a:ext cx="12858" cy="1527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1218472" y="5250451"/>
              <a:ext cx="3214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1209900" y="5251542"/>
              <a:ext cx="1071" cy="567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1229188" y="5249360"/>
              <a:ext cx="4286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1238831" y="5248269"/>
              <a:ext cx="2143" cy="534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1246332" y="5247178"/>
              <a:ext cx="5357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1254904" y="5244996"/>
              <a:ext cx="5357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1264547" y="5244996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1272048" y="5240632"/>
              <a:ext cx="2143" cy="5564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1280620" y="5240632"/>
              <a:ext cx="1071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1289192" y="5239541"/>
              <a:ext cx="1071" cy="5455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1298835" y="5238450"/>
              <a:ext cx="1072" cy="5345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1092035" y="5272271"/>
              <a:ext cx="65361" cy="43640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1101679" y="5297364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1152039" y="5287545"/>
              <a:ext cx="0" cy="13092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1145610" y="5294091"/>
              <a:ext cx="0" cy="981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1109179" y="5302819"/>
              <a:ext cx="0" cy="872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1116680" y="5303911"/>
              <a:ext cx="21430" cy="4364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958097" y="5283181"/>
              <a:ext cx="82506" cy="2509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951668" y="5287545"/>
              <a:ext cx="92149" cy="15274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637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477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931310" y="5134804"/>
              <a:ext cx="245373" cy="6655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931310" y="5130440"/>
              <a:ext cx="245373" cy="6546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916309" y="4815138"/>
              <a:ext cx="358953" cy="36003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964526" y="5107529"/>
              <a:ext cx="294663" cy="67643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905594" y="4856597"/>
              <a:ext cx="12858" cy="318575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1233474" y="5112984"/>
              <a:ext cx="10715" cy="1854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1214186" y="5117348"/>
              <a:ext cx="8572" cy="15274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1145610" y="5131531"/>
              <a:ext cx="11786" cy="1091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1125252" y="5134804"/>
              <a:ext cx="9644" cy="1309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1101679" y="5138077"/>
              <a:ext cx="11787" cy="1200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950597" y="4841323"/>
              <a:ext cx="297877" cy="282571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905594" y="4814047"/>
              <a:ext cx="368596" cy="44732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477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6323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38" y="801566"/>
            <a:ext cx="1271954" cy="163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2829659" y="1273420"/>
            <a:ext cx="4129454" cy="1172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839916" y="1821474"/>
            <a:ext cx="4119197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6" name="TextBox 60"/>
          <p:cNvSpPr txBox="1">
            <a:spLocks noChangeArrowheads="1"/>
          </p:cNvSpPr>
          <p:nvPr/>
        </p:nvSpPr>
        <p:spPr bwMode="auto">
          <a:xfrm>
            <a:off x="4237892" y="871905"/>
            <a:ext cx="1122423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2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ID/PW</a:t>
            </a:r>
            <a:endParaRPr lang="ko-KR" altLang="en-US" sz="25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TextBox 61"/>
          <p:cNvSpPr txBox="1">
            <a:spLocks noChangeArrowheads="1"/>
          </p:cNvSpPr>
          <p:nvPr/>
        </p:nvSpPr>
        <p:spPr bwMode="auto">
          <a:xfrm>
            <a:off x="3590192" y="1481504"/>
            <a:ext cx="2432076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(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인증값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)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 </a:t>
            </a:r>
          </a:p>
        </p:txBody>
      </p:sp>
      <p:sp>
        <p:nvSpPr>
          <p:cNvPr id="63" name="모서리가 접힌 도형 62"/>
          <p:cNvSpPr/>
          <p:nvPr/>
        </p:nvSpPr>
        <p:spPr>
          <a:xfrm>
            <a:off x="7326923" y="2596661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860431" y="2228851"/>
            <a:ext cx="4239358" cy="107705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2839915" y="2356339"/>
            <a:ext cx="4344866" cy="21687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2754924" y="2579077"/>
            <a:ext cx="4429858" cy="323556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접힌 도형 73"/>
          <p:cNvSpPr/>
          <p:nvPr/>
        </p:nvSpPr>
        <p:spPr>
          <a:xfrm>
            <a:off x="7359162" y="4157297"/>
            <a:ext cx="857250" cy="942242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모서리가 접힌 도형 74"/>
          <p:cNvSpPr/>
          <p:nvPr/>
        </p:nvSpPr>
        <p:spPr>
          <a:xfrm>
            <a:off x="7326923" y="5373566"/>
            <a:ext cx="857250" cy="943708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62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  <a:endParaRPr lang="ko-KR" altLang="en-US" sz="1662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34" name="TextBox 76"/>
          <p:cNvSpPr txBox="1">
            <a:spLocks noChangeArrowheads="1"/>
          </p:cNvSpPr>
          <p:nvPr/>
        </p:nvSpPr>
        <p:spPr bwMode="auto">
          <a:xfrm>
            <a:off x="723900" y="4353659"/>
            <a:ext cx="1675459" cy="111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endParaRPr lang="en-US" altLang="ko-KR" sz="3323" dirty="0"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r>
              <a:rPr lang="en-US" altLang="ko-KR" sz="3323" dirty="0"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Stateless</a:t>
            </a:r>
            <a:endParaRPr lang="ko-KR" altLang="en-US" sz="3323" dirty="0"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6335" name="TextBox 77"/>
          <p:cNvSpPr txBox="1">
            <a:spLocks noChangeArrowheads="1"/>
          </p:cNvSpPr>
          <p:nvPr/>
        </p:nvSpPr>
        <p:spPr bwMode="auto">
          <a:xfrm>
            <a:off x="4264269" y="2356339"/>
            <a:ext cx="1795684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</a:p>
        </p:txBody>
      </p:sp>
      <p:sp>
        <p:nvSpPr>
          <p:cNvPr id="56336" name="TextBox 78"/>
          <p:cNvSpPr txBox="1">
            <a:spLocks noChangeArrowheads="1"/>
          </p:cNvSpPr>
          <p:nvPr/>
        </p:nvSpPr>
        <p:spPr bwMode="auto">
          <a:xfrm>
            <a:off x="4894385" y="3371851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  <p:sp>
        <p:nvSpPr>
          <p:cNvPr id="56337" name="TextBox 79"/>
          <p:cNvSpPr txBox="1">
            <a:spLocks noChangeArrowheads="1"/>
          </p:cNvSpPr>
          <p:nvPr/>
        </p:nvSpPr>
        <p:spPr bwMode="auto">
          <a:xfrm>
            <a:off x="4201259" y="5059974"/>
            <a:ext cx="184537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Session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</a:t>
            </a:r>
            <a:r>
              <a:rPr lang="en-US" altLang="ko-KR" sz="1292">
                <a:latin typeface="함초롬바탕" pitchFamily="18" charset="-127"/>
                <a:ea typeface="함초롬바탕" pitchFamily="18" charset="-127"/>
              </a:rPr>
              <a:t>/ Cookie</a:t>
            </a:r>
            <a:r>
              <a:rPr lang="ko-KR" altLang="en-US" sz="1292">
                <a:latin typeface="함초롬바탕" pitchFamily="18" charset="-127"/>
                <a:ea typeface="함초롬바탕" pitchFamily="18" charset="-127"/>
              </a:rPr>
              <a:t>값 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426743" y="242093"/>
            <a:ext cx="6448425" cy="37306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Times New Roman" panose="02020603050405020304" pitchFamily="18" charset="0"/>
                <a:cs typeface="Times New Roman" panose="02020603050405020304" pitchFamily="18" charset="0"/>
              </a:rPr>
              <a:t>Session  Layer</a:t>
            </a:r>
            <a:endParaRPr lang="en-US" altLang="ko-K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7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>
              <a:lnSpc>
                <a:spcPct val="7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60000"/>
              </a:spcBef>
              <a:spcAft>
                <a:spcPct val="0"/>
              </a:spcAft>
              <a:buClr>
                <a:srgbClr val="D60093"/>
              </a:buClr>
              <a:buSzPct val="65000"/>
              <a:buFont typeface="Wingdings" pitchFamily="2" charset="2"/>
              <a:buChar char="l"/>
              <a:defRPr sz="2400" b="1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2612B59-64E5-4786-AB6A-553DECFE383C}" type="slidenum">
              <a:rPr lang="ko-KR" altLang="en-US" sz="1000" b="0">
                <a:latin typeface="굴림" charset="-127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ko-KR" sz="1000" b="0">
              <a:latin typeface="굴림" charset="-127"/>
            </a:endParaRPr>
          </a:p>
        </p:txBody>
      </p:sp>
      <p:graphicFrame>
        <p:nvGraphicFramePr>
          <p:cNvPr id="599217" name="Group 17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22009319"/>
              </p:ext>
            </p:extLst>
          </p:nvPr>
        </p:nvGraphicFramePr>
        <p:xfrm>
          <a:off x="537935" y="1066803"/>
          <a:ext cx="8238204" cy="4987922"/>
        </p:xfrm>
        <a:graphic>
          <a:graphicData uri="http://schemas.openxmlformats.org/drawingml/2006/table">
            <a:tbl>
              <a:tblPr/>
              <a:tblGrid>
                <a:gridCol w="768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8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2561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Code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Query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Error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7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Source quench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77">
                <a:tc rowSpan="5"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Redirect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Redirect for network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Redirect for host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Redirect for type of service and network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Redirect for type of service and host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17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Echo request (ping 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요청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17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Router advertisement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17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Router solicitation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buSzPct val="70000"/>
                        <a:defRPr sz="20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defRPr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D60093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67861" y="225428"/>
            <a:ext cx="8189913" cy="84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❸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ICMP Code</a:t>
            </a:r>
          </a:p>
        </p:txBody>
      </p:sp>
    </p:spTree>
    <p:extLst>
      <p:ext uri="{BB962C8B-B14F-4D97-AF65-F5344CB8AC3E}">
        <p14:creationId xmlns:p14="http://schemas.microsoft.com/office/powerpoint/2010/main" val="31417061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14945"/>
              </p:ext>
            </p:extLst>
          </p:nvPr>
        </p:nvGraphicFramePr>
        <p:xfrm>
          <a:off x="262758" y="1124257"/>
          <a:ext cx="8744609" cy="520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메시지 이름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설명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Destination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Unreachable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목적지 도착 불가 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메시지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라우터가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패킷을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라우팅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할 수 없거나 호스트가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패킷을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전달할 수 없을 때 해당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패킷은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전달이 불가하다고 판단한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라우터나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호스트가 폐기하고 출발지 호스트에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목적지도착불가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메시지를 전달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Source Quench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발신지 억제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01613" indent="-201613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송신자에게 링크 혼잡으로써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패킷이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폐기되었음을 알려줌 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  <a:p>
                      <a:pPr marL="201613" indent="-201613"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  혼잡상황을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알려줄뿐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혼잡원인을 제공하지 않음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  <a:p>
                      <a:pPr marL="201613" indent="-201613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발신지 억제 메시지를</a:t>
                      </a:r>
                      <a:r>
                        <a:rPr lang="ko-KR" altLang="en-US" sz="16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수신한 시스템 자체에 혼잡을 유발했다고 단정할 수는 없음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Redirection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재지정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01613" indent="-201613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특정 목적지에 대해 더 나은 경로를 갖고 있는 다른 </a:t>
                      </a:r>
                      <a:r>
                        <a:rPr lang="ko-KR" altLang="en-US" sz="16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라우터가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  있음을 알려줌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anose="02020603050405020304" pitchFamily="18" charset="0"/>
                        </a:rPr>
                        <a:t>Time exceeded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시간초과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TTL</a:t>
                      </a:r>
                      <a:r>
                        <a:rPr lang="en-US" altLang="ko-KR" sz="16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함초롬바탕" panose="02030504000101010101" pitchFamily="18" charset="-127"/>
                        </a:rPr>
                        <a:t>만료로 패킷이 폐기 되었음을 알림 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62758" y="170955"/>
            <a:ext cx="8189913" cy="84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에러 보고 메시지 </a:t>
            </a:r>
            <a:endParaRPr lang="en-US" altLang="ko-KR" sz="2200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75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14" y="182077"/>
            <a:ext cx="8189913" cy="84137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5) Ethernet Frame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구조</a:t>
            </a:r>
          </a:p>
        </p:txBody>
      </p:sp>
      <p:sp>
        <p:nvSpPr>
          <p:cNvPr id="4" name="슬라이드 번호 개체 틀 52"/>
          <p:cNvSpPr>
            <a:spLocks noGrp="1"/>
          </p:cNvSpPr>
          <p:nvPr>
            <p:ph type="sldNum" sz="quarter" idx="12"/>
          </p:nvPr>
        </p:nvSpPr>
        <p:spPr>
          <a:xfrm>
            <a:off x="6857445" y="6321920"/>
            <a:ext cx="2057400" cy="365125"/>
          </a:xfrm>
        </p:spPr>
        <p:txBody>
          <a:bodyPr/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6268B5-4D0F-6EB6-1D85-035C8711CC05}"/>
              </a:ext>
            </a:extLst>
          </p:cNvPr>
          <p:cNvSpPr txBox="1">
            <a:spLocks/>
          </p:cNvSpPr>
          <p:nvPr/>
        </p:nvSpPr>
        <p:spPr>
          <a:xfrm>
            <a:off x="557014" y="1089092"/>
            <a:ext cx="7886700" cy="452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Ethernet Frame (DIX 2.0)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4798" y="1889606"/>
            <a:ext cx="6191258" cy="1403408"/>
            <a:chOff x="667656" y="1092651"/>
            <a:chExt cx="7811266" cy="15054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56" y="1092651"/>
              <a:ext cx="7811266" cy="150540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51624" y="1194251"/>
              <a:ext cx="5432694" cy="363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최소프레임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64</a:t>
              </a: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 프레임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1518</a:t>
              </a: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바이트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075543" y="1194251"/>
              <a:ext cx="0" cy="140380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 txBox="1">
            <a:spLocks/>
          </p:cNvSpPr>
          <p:nvPr/>
        </p:nvSpPr>
        <p:spPr>
          <a:xfrm>
            <a:off x="557014" y="3708072"/>
            <a:ext cx="7886700" cy="520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❷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IEEE 802.3 &amp; IEEE 802.2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59" y="5047135"/>
            <a:ext cx="7279394" cy="13076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364" y="3752763"/>
            <a:ext cx="4309135" cy="1028464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 flipH="1" flipV="1">
            <a:off x="4562470" y="4739968"/>
            <a:ext cx="667898" cy="682424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6096192" y="4714901"/>
            <a:ext cx="2636328" cy="687521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58942" y="4963368"/>
            <a:ext cx="0" cy="140380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495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233046"/>
            <a:ext cx="8189913" cy="84137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6) ARP(Address Resolution Protocol)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1338911"/>
            <a:ext cx="7303997" cy="371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925" y="5166800"/>
            <a:ext cx="8422958" cy="1531180"/>
          </a:xfrm>
          <a:prstGeom prst="rect">
            <a:avLst/>
          </a:prstGeom>
        </p:spPr>
      </p:pic>
      <p:sp>
        <p:nvSpPr>
          <p:cNvPr id="5" name="슬라이드 번호 개체 틀 52"/>
          <p:cNvSpPr>
            <a:spLocks noGrp="1"/>
          </p:cNvSpPr>
          <p:nvPr>
            <p:ph type="sldNum" sz="quarter" idx="12"/>
          </p:nvPr>
        </p:nvSpPr>
        <p:spPr>
          <a:xfrm>
            <a:off x="6857445" y="6321920"/>
            <a:ext cx="2057400" cy="365125"/>
          </a:xfrm>
        </p:spPr>
        <p:txBody>
          <a:bodyPr/>
          <a:lstStyle/>
          <a:p>
            <a:r>
              <a:rPr lang="en-US" altLang="ko-KR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817413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2" y="2369699"/>
            <a:ext cx="8317523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5" name="TextBox 2"/>
          <p:cNvSpPr txBox="1">
            <a:spLocks noChangeArrowheads="1"/>
          </p:cNvSpPr>
          <p:nvPr/>
        </p:nvSpPr>
        <p:spPr bwMode="auto">
          <a:xfrm>
            <a:off x="1585374" y="4512092"/>
            <a:ext cx="1329104" cy="3196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1" hangingPunct="1"/>
            <a:r>
              <a:rPr lang="en-US" altLang="ko-KR" sz="1477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130.23.43.20</a:t>
            </a:r>
            <a:endParaRPr lang="ko-KR" altLang="en-US" sz="1477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5236" name="TextBox 3"/>
          <p:cNvSpPr txBox="1">
            <a:spLocks noChangeArrowheads="1"/>
          </p:cNvSpPr>
          <p:nvPr/>
        </p:nvSpPr>
        <p:spPr bwMode="auto">
          <a:xfrm>
            <a:off x="1585374" y="4979549"/>
            <a:ext cx="1329104" cy="3196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1" hangingPunct="1"/>
            <a:r>
              <a:rPr lang="en-US" altLang="ko-KR" sz="1477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130.23.43.25</a:t>
            </a:r>
            <a:endParaRPr lang="ko-KR" altLang="en-US" sz="1477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103077" y="376846"/>
            <a:ext cx="480335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9pPr>
          </a:lstStyle>
          <a:p>
            <a:pPr algn="r">
              <a:defRPr/>
            </a:pPr>
            <a:r>
              <a:rPr lang="en-US" altLang="ko-KR" sz="2800" kern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ARP Request Packet</a:t>
            </a:r>
            <a:endParaRPr lang="ko-KR" altLang="en-US" sz="2800" kern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6865" y="1012938"/>
            <a:ext cx="2477017" cy="10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668430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954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5" y="3699665"/>
            <a:ext cx="8445012" cy="302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5"/>
          <p:cNvSpPr txBox="1">
            <a:spLocks noChangeArrowheads="1"/>
          </p:cNvSpPr>
          <p:nvPr/>
        </p:nvSpPr>
        <p:spPr bwMode="auto">
          <a:xfrm>
            <a:off x="6552338" y="4562486"/>
            <a:ext cx="1330569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1" hangingPunct="1"/>
            <a:r>
              <a:rPr lang="en-US" altLang="ko-KR" sz="1292" b="1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130.23.43.25</a:t>
            </a:r>
            <a:endParaRPr lang="ko-KR" altLang="en-US" sz="1292" b="1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7284" name="TextBox 6"/>
          <p:cNvSpPr txBox="1">
            <a:spLocks noChangeArrowheads="1"/>
          </p:cNvSpPr>
          <p:nvPr/>
        </p:nvSpPr>
        <p:spPr bwMode="auto">
          <a:xfrm>
            <a:off x="6552338" y="5077127"/>
            <a:ext cx="1330569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1" hangingPunct="1"/>
            <a:r>
              <a:rPr lang="en-US" altLang="ko-KR" sz="1292" b="1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130.23.43.20</a:t>
            </a:r>
            <a:endParaRPr lang="ko-KR" altLang="en-US" sz="1292" b="1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03770" y="413013"/>
            <a:ext cx="822960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b="0" kern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Reply Packet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3" y="2107686"/>
            <a:ext cx="8384914" cy="14362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19165" y="783384"/>
            <a:ext cx="3254188" cy="10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130.23.43.20  B234-5510-2210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6671" y="43887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50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24" y="189292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3574677"/>
            <a:ext cx="8413341" cy="14410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9624" y="2288253"/>
            <a:ext cx="3254188" cy="10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130.23.43.25  46EF-4598-3AB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9366" y="189292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40189" y="2262260"/>
            <a:ext cx="3254188" cy="10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130.23.43.20  B234-5510-2210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49624" y="493997"/>
            <a:ext cx="822960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b="0" kern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</a:t>
            </a:r>
            <a:r>
              <a:rPr lang="ko-KR" altLang="en-US" b="0" kern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수행 후 캐쉬 테이블 </a:t>
            </a:r>
            <a:endParaRPr lang="en-US" altLang="ko-KR" b="0" kern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63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84190" y="1103315"/>
            <a:ext cx="0" cy="1943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517843" y="2800732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7" y="2212920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38" y="3654817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42" y="2462178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022" y="3728698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38184" y="2891764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4249" y="2600822"/>
            <a:ext cx="20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</a:t>
            </a:r>
            <a:r>
              <a:rPr lang="en-US" altLang="ko-KR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5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943520"/>
              </p:ext>
            </p:extLst>
          </p:nvPr>
        </p:nvGraphicFramePr>
        <p:xfrm>
          <a:off x="1961011" y="6333438"/>
          <a:ext cx="708759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39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113566" y="6074653"/>
            <a:ext cx="6312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65884" y="4129984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192.168.1.10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1111.1111.1111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17843" y="4984060"/>
            <a:ext cx="1920095" cy="43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Request</a:t>
            </a:r>
            <a:endParaRPr lang="ko-KR" altLang="en-US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960429"/>
              </p:ext>
            </p:extLst>
          </p:nvPr>
        </p:nvGraphicFramePr>
        <p:xfrm>
          <a:off x="2823225" y="5359634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오른쪽 화살표 37"/>
          <p:cNvSpPr/>
          <p:nvPr/>
        </p:nvSpPr>
        <p:spPr>
          <a:xfrm rot="10800000">
            <a:off x="2422307" y="5470772"/>
            <a:ext cx="365843" cy="2431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078074" y="2573127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23486" y="3533199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   192.168.1.20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BMAC  FFFF.FFFF.FFFF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13" y="633934"/>
            <a:ext cx="1094561" cy="8805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360717" y="1233803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   192.168.1.30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    3333.3333.3333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BMAC  FFFF.FFFF.FFFF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5603" y="1448554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4233" y="1165327"/>
            <a:ext cx="1780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32689" y="5070712"/>
            <a:ext cx="5242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Protocol                ARP Header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35660" y="5346124"/>
            <a:ext cx="670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송신지</a:t>
            </a:r>
            <a:endParaRPr lang="en-US" altLang="ko-KR" sz="13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r>
              <a:rPr lang="ko-KR" altLang="en-US" sz="13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4A48D4-05B6-9FB6-2859-FAB9117857F3}"/>
              </a:ext>
            </a:extLst>
          </p:cNvPr>
          <p:cNvSpPr/>
          <p:nvPr/>
        </p:nvSpPr>
        <p:spPr>
          <a:xfrm>
            <a:off x="5313708" y="763666"/>
            <a:ext cx="2175440" cy="41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A2896-A7E9-77AB-C1DC-9DBEE2395D39}"/>
              </a:ext>
            </a:extLst>
          </p:cNvPr>
          <p:cNvSpPr txBox="1"/>
          <p:nvPr/>
        </p:nvSpPr>
        <p:spPr>
          <a:xfrm>
            <a:off x="5509651" y="393651"/>
            <a:ext cx="1891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1131" y="281168"/>
            <a:ext cx="374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ARP cache table update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078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037E-3B56-3B84-0437-031DCFF7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2484EB-BE71-7807-862B-E825B56AD5EC}"/>
              </a:ext>
            </a:extLst>
          </p:cNvPr>
          <p:cNvCxnSpPr/>
          <p:nvPr/>
        </p:nvCxnSpPr>
        <p:spPr>
          <a:xfrm>
            <a:off x="4578681" y="871556"/>
            <a:ext cx="0" cy="1943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>
            <a:extLst>
              <a:ext uri="{FF2B5EF4-FFF2-40B4-BE49-F238E27FC236}">
                <a16:creationId xmlns:a16="http://schemas.microsoft.com/office/drawing/2014/main" id="{D522F71C-C74E-2C04-CA1E-0639B38C5FDB}"/>
              </a:ext>
            </a:extLst>
          </p:cNvPr>
          <p:cNvSpPr/>
          <p:nvPr/>
        </p:nvSpPr>
        <p:spPr>
          <a:xfrm>
            <a:off x="1412334" y="2568973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895ED-F3EA-3973-F740-97A4DE665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8" y="1981161"/>
            <a:ext cx="1031228" cy="1252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D1E8AA-1EE4-ADCA-B254-96A913253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29" y="3423058"/>
            <a:ext cx="1304496" cy="1049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1F189-8028-90F2-1CD7-7D46555124AC}"/>
              </a:ext>
            </a:extLst>
          </p:cNvPr>
          <p:cNvSpPr txBox="1"/>
          <p:nvPr/>
        </p:nvSpPr>
        <p:spPr>
          <a:xfrm>
            <a:off x="413633" y="2230419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4EFA0-EAC7-C1E6-946B-46674EAB1087}"/>
              </a:ext>
            </a:extLst>
          </p:cNvPr>
          <p:cNvSpPr txBox="1"/>
          <p:nvPr/>
        </p:nvSpPr>
        <p:spPr>
          <a:xfrm>
            <a:off x="7288513" y="3496939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AE141C-C7D9-B28B-64DB-DE8B52834BC8}"/>
              </a:ext>
            </a:extLst>
          </p:cNvPr>
          <p:cNvSpPr/>
          <p:nvPr/>
        </p:nvSpPr>
        <p:spPr>
          <a:xfrm>
            <a:off x="7032675" y="2660005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91431-099A-46B2-C150-380F7532191E}"/>
              </a:ext>
            </a:extLst>
          </p:cNvPr>
          <p:cNvSpPr txBox="1"/>
          <p:nvPr/>
        </p:nvSpPr>
        <p:spPr>
          <a:xfrm>
            <a:off x="6838740" y="2369063"/>
            <a:ext cx="20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❶ </a:t>
            </a:r>
            <a:r>
              <a:rPr lang="en-US" altLang="ko-KR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5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8621DC4-737A-E5FC-4B8D-276527749A4D}"/>
              </a:ext>
            </a:extLst>
          </p:cNvPr>
          <p:cNvGraphicFramePr>
            <a:graphicFrameLocks noGrp="1"/>
          </p:cNvGraphicFramePr>
          <p:nvPr/>
        </p:nvGraphicFramePr>
        <p:xfrm>
          <a:off x="1855502" y="6101679"/>
          <a:ext cx="708759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39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????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C9030CB-061D-83EF-6858-558D8ADE126D}"/>
              </a:ext>
            </a:extLst>
          </p:cNvPr>
          <p:cNvSpPr txBox="1"/>
          <p:nvPr/>
        </p:nvSpPr>
        <p:spPr>
          <a:xfrm>
            <a:off x="2008057" y="5842894"/>
            <a:ext cx="6312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82C4E-5B2B-76D0-23ED-E59F9A9D67A3}"/>
              </a:ext>
            </a:extLst>
          </p:cNvPr>
          <p:cNvSpPr txBox="1"/>
          <p:nvPr/>
        </p:nvSpPr>
        <p:spPr>
          <a:xfrm>
            <a:off x="5660375" y="3898225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192.168.1.10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1111.1111.1111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17DE0D-5434-D125-E06A-7BFFE2763C31}"/>
              </a:ext>
            </a:extLst>
          </p:cNvPr>
          <p:cNvSpPr/>
          <p:nvPr/>
        </p:nvSpPr>
        <p:spPr>
          <a:xfrm>
            <a:off x="1412334" y="4752301"/>
            <a:ext cx="1920095" cy="43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Request</a:t>
            </a:r>
            <a:endParaRPr lang="ko-KR" altLang="en-US" sz="17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9DC72E2-22D2-FA35-F593-70B68753ED2D}"/>
              </a:ext>
            </a:extLst>
          </p:cNvPr>
          <p:cNvGraphicFramePr>
            <a:graphicFrameLocks noGrp="1"/>
          </p:cNvGraphicFramePr>
          <p:nvPr/>
        </p:nvGraphicFramePr>
        <p:xfrm>
          <a:off x="2717716" y="5127875"/>
          <a:ext cx="556620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FFFF.FFFF.FFFF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0000.0000.0000/192.168.1.20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오른쪽 화살표 37">
            <a:extLst>
              <a:ext uri="{FF2B5EF4-FFF2-40B4-BE49-F238E27FC236}">
                <a16:creationId xmlns:a16="http://schemas.microsoft.com/office/drawing/2014/main" id="{25C87DE5-88F0-D1D8-11D4-51E676FBA8D7}"/>
              </a:ext>
            </a:extLst>
          </p:cNvPr>
          <p:cNvSpPr/>
          <p:nvPr/>
        </p:nvSpPr>
        <p:spPr>
          <a:xfrm rot="10800000">
            <a:off x="2316798" y="5239013"/>
            <a:ext cx="365843" cy="2431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760E5C6-6B7E-A6EF-D9EB-FBD7AA6816B2}"/>
              </a:ext>
            </a:extLst>
          </p:cNvPr>
          <p:cNvGrpSpPr/>
          <p:nvPr/>
        </p:nvGrpSpPr>
        <p:grpSpPr>
          <a:xfrm>
            <a:off x="3972565" y="2341368"/>
            <a:ext cx="1207816" cy="476937"/>
            <a:chOff x="2610322" y="5109168"/>
            <a:chExt cx="1495425" cy="742950"/>
          </a:xfrm>
        </p:grpSpPr>
        <p:sp>
          <p:nvSpPr>
            <p:cNvPr id="40" name="AutoShape 26">
              <a:extLst>
                <a:ext uri="{FF2B5EF4-FFF2-40B4-BE49-F238E27FC236}">
                  <a16:creationId xmlns:a16="http://schemas.microsoft.com/office/drawing/2014/main" id="{C8602441-8957-D432-3D13-699D74E30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41" name="WordArt 28">
              <a:extLst>
                <a:ext uri="{FF2B5EF4-FFF2-40B4-BE49-F238E27FC236}">
                  <a16:creationId xmlns:a16="http://schemas.microsoft.com/office/drawing/2014/main" id="{20A1932E-413B-8C55-2AE9-F94FC44F9AE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8DB02C6E-4E2E-BF8F-2253-F099B4A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80FF923-8D4F-479E-0E52-E334FCEE5237}"/>
              </a:ext>
            </a:extLst>
          </p:cNvPr>
          <p:cNvSpPr txBox="1"/>
          <p:nvPr/>
        </p:nvSpPr>
        <p:spPr>
          <a:xfrm>
            <a:off x="217977" y="3301440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   192.168.1.20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BMAC  FFFF.FFFF.FFFF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06483FF-D6BF-3BDA-C3E2-2D0CF4C71F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04" y="402175"/>
            <a:ext cx="1094561" cy="8805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6BBA0AE-2831-A3C6-9EF3-6529EBEE6E0C}"/>
              </a:ext>
            </a:extLst>
          </p:cNvPr>
          <p:cNvSpPr txBox="1"/>
          <p:nvPr/>
        </p:nvSpPr>
        <p:spPr>
          <a:xfrm>
            <a:off x="4907854" y="1294521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IP          192.168.1.30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     3333.3333.3333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BMAC  FFFF.FFFF.FFFF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2C2483-1B35-4BCF-DA4E-476417E92821}"/>
              </a:ext>
            </a:extLst>
          </p:cNvPr>
          <p:cNvSpPr/>
          <p:nvPr/>
        </p:nvSpPr>
        <p:spPr>
          <a:xfrm>
            <a:off x="250094" y="1216795"/>
            <a:ext cx="1523630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6E6184-9390-9B2C-4172-CA96A8212CC8}"/>
              </a:ext>
            </a:extLst>
          </p:cNvPr>
          <p:cNvSpPr txBox="1"/>
          <p:nvPr/>
        </p:nvSpPr>
        <p:spPr>
          <a:xfrm>
            <a:off x="178724" y="933568"/>
            <a:ext cx="1780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FCA6FC-A98F-FB81-8726-B2FDC0423337}"/>
              </a:ext>
            </a:extLst>
          </p:cNvPr>
          <p:cNvSpPr txBox="1"/>
          <p:nvPr/>
        </p:nvSpPr>
        <p:spPr>
          <a:xfrm>
            <a:off x="2927180" y="4838953"/>
            <a:ext cx="5242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           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Protocol                ARP Header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5AA6D-20BF-9DD8-6A81-725F27C96901}"/>
              </a:ext>
            </a:extLst>
          </p:cNvPr>
          <p:cNvSpPr txBox="1"/>
          <p:nvPr/>
        </p:nvSpPr>
        <p:spPr>
          <a:xfrm>
            <a:off x="8230151" y="5114365"/>
            <a:ext cx="670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송신지</a:t>
            </a:r>
            <a:endParaRPr lang="en-US" altLang="ko-KR" sz="13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504000101010101" pitchFamily="18" charset="-127"/>
            </a:endParaRPr>
          </a:p>
          <a:p>
            <a:r>
              <a:rPr lang="ko-KR" altLang="en-US" sz="13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504000101010101" pitchFamily="18" charset="-127"/>
              </a:rPr>
              <a:t>수신지</a:t>
            </a:r>
          </a:p>
        </p:txBody>
      </p:sp>
      <p:sp>
        <p:nvSpPr>
          <p:cNvPr id="29" name="슬라이드 번호 개체 틀 52">
            <a:extLst>
              <a:ext uri="{FF2B5EF4-FFF2-40B4-BE49-F238E27FC236}">
                <a16:creationId xmlns:a16="http://schemas.microsoft.com/office/drawing/2014/main" id="{863BFFA1-5FD3-F14C-42DE-1097C608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695" y="6425923"/>
            <a:ext cx="2057400" cy="365125"/>
          </a:xfrm>
        </p:spPr>
        <p:txBody>
          <a:bodyPr/>
          <a:lstStyle/>
          <a:p>
            <a:r>
              <a:rPr lang="en-US" altLang="ko-KR" dirty="0"/>
              <a:t>41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4A043-2D14-5896-CFD1-D562D625E495}"/>
              </a:ext>
            </a:extLst>
          </p:cNvPr>
          <p:cNvSpPr txBox="1"/>
          <p:nvPr/>
        </p:nvSpPr>
        <p:spPr>
          <a:xfrm>
            <a:off x="5399297" y="196416"/>
            <a:ext cx="1891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ARP Cache Table 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AF51B3-1653-EFCF-9C90-36BFD54C475E}"/>
              </a:ext>
            </a:extLst>
          </p:cNvPr>
          <p:cNvSpPr/>
          <p:nvPr/>
        </p:nvSpPr>
        <p:spPr>
          <a:xfrm>
            <a:off x="5399297" y="585423"/>
            <a:ext cx="2921321" cy="631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192.168.1.10     1111.1111.1111</a:t>
            </a:r>
            <a:endParaRPr lang="ko-KR" altLang="en-US" sz="12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901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1839960" y="3332266"/>
            <a:ext cx="5818095" cy="1244274"/>
          </a:xfrm>
          <a:custGeom>
            <a:avLst/>
            <a:gdLst>
              <a:gd name="connsiteX0" fmla="*/ 0 w 5818095"/>
              <a:gd name="connsiteY0" fmla="*/ 0 h 2608729"/>
              <a:gd name="connsiteX1" fmla="*/ 3299012 w 5818095"/>
              <a:gd name="connsiteY1" fmla="*/ 0 h 2608729"/>
              <a:gd name="connsiteX2" fmla="*/ 3307977 w 5818095"/>
              <a:gd name="connsiteY2" fmla="*/ 2608729 h 2608729"/>
              <a:gd name="connsiteX3" fmla="*/ 5818095 w 5818095"/>
              <a:gd name="connsiteY3" fmla="*/ 2608729 h 260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095" h="2608729">
                <a:moveTo>
                  <a:pt x="0" y="0"/>
                </a:moveTo>
                <a:lnTo>
                  <a:pt x="3299012" y="0"/>
                </a:lnTo>
                <a:cubicBezTo>
                  <a:pt x="3302000" y="869576"/>
                  <a:pt x="3304989" y="1739153"/>
                  <a:pt x="3307977" y="2608729"/>
                </a:cubicBezTo>
                <a:lnTo>
                  <a:pt x="5818095" y="2608729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4" y="2744454"/>
            <a:ext cx="1031228" cy="1252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55" y="4186351"/>
            <a:ext cx="1304496" cy="1049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1259" y="2993712"/>
            <a:ext cx="54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6139" y="4260232"/>
            <a:ext cx="8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51176" y="3381649"/>
            <a:ext cx="2932755" cy="71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</a:t>
            </a:r>
            <a:r>
              <a:rPr lang="en-US" altLang="ko-KR" sz="1500" b="1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192.168.1.20   2222.2222.2222</a:t>
            </a:r>
            <a:endParaRPr lang="ko-KR" altLang="en-US" sz="1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34745" y="3061766"/>
            <a:ext cx="1550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798272" y="5803902"/>
          <a:ext cx="7206862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14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222.2222.2222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1111. 1111.1111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/www.test.com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720008" y="5546287"/>
            <a:ext cx="693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전송데이타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5020" y="4589447"/>
            <a:ext cx="1483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192.168.1.10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MAC1111.1111.1111</a:t>
            </a:r>
            <a:endParaRPr lang="ko-KR" altLang="en-US" sz="1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727429" y="946432"/>
          <a:ext cx="576294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0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/192.168.1.20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 /192.168.1.10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0x0806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2222.2222.2222</a:t>
                      </a:r>
                      <a:endParaRPr lang="ko-KR" altLang="en-US" sz="12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1111.1111.1111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4400191" y="3104661"/>
            <a:ext cx="1207816" cy="476937"/>
            <a:chOff x="2610322" y="5109168"/>
            <a:chExt cx="1495425" cy="742950"/>
          </a:xfrm>
        </p:grpSpPr>
        <p:sp>
          <p:nvSpPr>
            <p:cNvPr id="40" name="AutoShape 26"/>
            <p:cNvSpPr>
              <a:spLocks noChangeArrowheads="1"/>
            </p:cNvSpPr>
            <p:nvPr/>
          </p:nvSpPr>
          <p:spPr bwMode="auto">
            <a:xfrm>
              <a:off x="2610322" y="5109168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630926" y="5575432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SWITCH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2705237" y="513940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45603" y="4064733"/>
            <a:ext cx="178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         192.168.1.20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SM        255.255.255.0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     2222.2222.2222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BMAC  FFFF.FFFF.FFFF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181" y="1980088"/>
            <a:ext cx="2837937" cy="73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192.168.1.10   1111.1111.1111</a:t>
            </a:r>
            <a:endParaRPr lang="ko-KR" altLang="en-US" sz="1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697" y="1690376"/>
            <a:ext cx="1643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Cache Table  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7608" y="647671"/>
            <a:ext cx="5612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Header                     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Protocol             </a:t>
            </a:r>
            <a:r>
              <a:rPr lang="ko-KR" altLang="en-US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송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           수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MAC</a:t>
            </a:r>
            <a:r>
              <a:rPr lang="ko-KR" altLang="en-US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504341" y="1057725"/>
            <a:ext cx="365843" cy="2431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490" y="933077"/>
            <a:ext cx="670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endParaRPr lang="en-US" altLang="ko-KR" sz="1300" b="1" dirty="0">
              <a:solidFill>
                <a:srgbClr val="C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300" b="1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870184" y="926619"/>
            <a:ext cx="192009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Reply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15031" y="4133879"/>
            <a:ext cx="192009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1500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ARP Reply</a:t>
            </a:r>
            <a:endParaRPr lang="ko-KR" altLang="en-US" sz="15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9" name="슬라이드 번호 개체 틀 52"/>
          <p:cNvSpPr>
            <a:spLocks noGrp="1"/>
          </p:cNvSpPr>
          <p:nvPr>
            <p:ph type="sldNum" sz="quarter" idx="12"/>
          </p:nvPr>
        </p:nvSpPr>
        <p:spPr>
          <a:xfrm>
            <a:off x="6857445" y="6321920"/>
            <a:ext cx="2057400" cy="365125"/>
          </a:xfrm>
        </p:spPr>
        <p:txBody>
          <a:bodyPr/>
          <a:lstStyle/>
          <a:p>
            <a:r>
              <a:rPr lang="en-US" altLang="ko-KR" dirty="0"/>
              <a:t>42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02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1" name="TextBox 63"/>
          <p:cNvSpPr txBox="1">
            <a:spLocks noChangeArrowheads="1"/>
          </p:cNvSpPr>
          <p:nvPr/>
        </p:nvSpPr>
        <p:spPr bwMode="auto">
          <a:xfrm>
            <a:off x="929816" y="1515348"/>
            <a:ext cx="6618967" cy="142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 값 할당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유지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지속적 인증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해지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 값 만료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Rectangle 2"/>
          <p:cNvSpPr txBox="1">
            <a:spLocks noChangeArrowheads="1"/>
          </p:cNvSpPr>
          <p:nvPr/>
        </p:nvSpPr>
        <p:spPr>
          <a:xfrm>
            <a:off x="856511" y="635285"/>
            <a:ext cx="6448425" cy="37306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Times New Roman" panose="02020603050405020304" pitchFamily="18" charset="0"/>
                <a:cs typeface="Times New Roman" panose="02020603050405020304" pitchFamily="18" charset="0"/>
              </a:rPr>
              <a:t>Session  Layer</a:t>
            </a:r>
            <a:endParaRPr lang="en-US" altLang="ko-K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9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3868</TotalTime>
  <Words>7369</Words>
  <Application>Microsoft Office PowerPoint</Application>
  <PresentationFormat>화면 슬라이드 쇼(4:3)</PresentationFormat>
  <Paragraphs>1653</Paragraphs>
  <Slides>89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11" baseType="lpstr">
      <vt:lpstr>Arial Unicode MS</vt:lpstr>
      <vt:lpstr>HY울릉도L</vt:lpstr>
      <vt:lpstr>굴림</vt:lpstr>
      <vt:lpstr>나눔고딕</vt:lpstr>
      <vt:lpstr>다음_SemiBold</vt:lpstr>
      <vt:lpstr>돋움</vt:lpstr>
      <vt:lpstr>맑은 고딕</vt:lpstr>
      <vt:lpstr>바탕체</vt:lpstr>
      <vt:lpstr>함초롬돋움</vt:lpstr>
      <vt:lpstr>함초롬바탕</vt:lpstr>
      <vt:lpstr>Arial</vt:lpstr>
      <vt:lpstr>Calibri</vt:lpstr>
      <vt:lpstr>Calibri Light</vt:lpstr>
      <vt:lpstr>Garamond</vt:lpstr>
      <vt:lpstr>Helvetica</vt:lpstr>
      <vt:lpstr>Tahoma</vt:lpstr>
      <vt:lpstr>Times</vt:lpstr>
      <vt:lpstr>Times New Roman</vt:lpstr>
      <vt:lpstr>Verdana</vt:lpstr>
      <vt:lpstr>Wingdings</vt:lpstr>
      <vt:lpstr>Wingdings 2</vt:lpstr>
      <vt:lpstr>Office 테마</vt:lpstr>
      <vt:lpstr>1. OSI 참조모델 2. Sniffing 환경이해 3. TCP/IP 프로토콜 분석</vt:lpstr>
      <vt:lpstr>1. OSI 참조모델</vt:lpstr>
      <vt:lpstr>OSI 7 참조모델 </vt:lpstr>
      <vt:lpstr>OSI 7 참조모델 </vt:lpstr>
      <vt:lpstr>Application  Layer</vt:lpstr>
      <vt:lpstr>Presentation  Layer</vt:lpstr>
      <vt:lpstr>Session  Layer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Sniffing 환경이해</vt:lpstr>
      <vt:lpstr>Sniffing 환경구성</vt:lpstr>
      <vt:lpstr>PowerPoint 프레젠테이션</vt:lpstr>
      <vt:lpstr>무차별모드(Promiscuous mode) </vt:lpstr>
      <vt:lpstr>❶ 허브 환경에서의 스니핑 </vt:lpstr>
      <vt:lpstr>❷ 스위치 환경에서 스니핑 방법  </vt:lpstr>
      <vt:lpstr>포트 미러링 </vt:lpstr>
      <vt:lpstr>PowerPoint 프레젠테이션</vt:lpstr>
      <vt:lpstr>PowerPoint 프레젠테이션</vt:lpstr>
      <vt:lpstr>허빙 아웃(hubbing out)</vt:lpstr>
      <vt:lpstr>탭 사용 (tapping)</vt:lpstr>
      <vt:lpstr>스위치 환경에서의 스니핑 – Tap </vt:lpstr>
      <vt:lpstr>스위치 환경에서의 스니핑 – Aggregated Tap </vt:lpstr>
      <vt:lpstr>Network TAP</vt:lpstr>
      <vt:lpstr>3. TCP/IP 프로토콜 분석</vt:lpstr>
      <vt:lpstr>TCP/IP Protocol Stack</vt:lpstr>
      <vt:lpstr>PowerPoint 프레젠테이션</vt:lpstr>
      <vt:lpstr>1) TCP Header</vt:lpstr>
      <vt:lpstr>TCP 연결 관리</vt:lpstr>
      <vt:lpstr>PowerPoint 프레젠테이션</vt:lpstr>
      <vt:lpstr>PowerPoint 프레젠테이션</vt:lpstr>
      <vt:lpstr>❶ 정상적인 트래픽 전송 과정 </vt:lpstr>
      <vt:lpstr>❷ 비정상적인 트래픽 전송 과정 </vt:lpstr>
      <vt:lpstr>❷ 비정상적인 트래픽 전송 과정 </vt:lpstr>
      <vt:lpstr>PowerPoint 프레젠테이션</vt:lpstr>
      <vt:lpstr>PowerPoint 프레젠테이션</vt:lpstr>
      <vt:lpstr>PowerPoint 프레젠테이션</vt:lpstr>
      <vt:lpstr>TCP 연결 종료(4-way Handshake)</vt:lpstr>
      <vt:lpstr>PowerPoint 프레젠테이션</vt:lpstr>
      <vt:lpstr>2)  UDP(User Datagram Protocol) Header</vt:lpstr>
      <vt:lpstr>UDP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3) IP Header</vt:lpstr>
      <vt:lpstr>[ IP Header Field ]</vt:lpstr>
      <vt:lpstr>PowerPoint 프레젠테이션</vt:lpstr>
      <vt:lpstr>PowerPoint 프레젠테이션</vt:lpstr>
      <vt:lpstr>Fragmentation 예제</vt:lpstr>
      <vt:lpstr>Fragmentation 예제</vt:lpstr>
      <vt:lpstr>* MSS(Maximum Segment Size)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4) ICMP(Internet Control Message Protocol)</vt:lpstr>
      <vt:lpstr>❶ ICMP 메시지 종류 </vt:lpstr>
      <vt:lpstr>❷ ICMP Header </vt:lpstr>
      <vt:lpstr>❸ ICMP Code</vt:lpstr>
      <vt:lpstr>PowerPoint 프레젠테이션</vt:lpstr>
      <vt:lpstr>PowerPoint 프레젠테이션</vt:lpstr>
      <vt:lpstr>5) Ethernet Frame 구조</vt:lpstr>
      <vt:lpstr>6) ARP(Address Resolution Protocol)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 Kwon</dc:creator>
  <cp:lastModifiedBy>Sora Kwon</cp:lastModifiedBy>
  <cp:revision>171</cp:revision>
  <cp:lastPrinted>2025-01-24T01:05:18Z</cp:lastPrinted>
  <dcterms:created xsi:type="dcterms:W3CDTF">2016-06-18T01:38:17Z</dcterms:created>
  <dcterms:modified xsi:type="dcterms:W3CDTF">2025-01-24T02:09:38Z</dcterms:modified>
</cp:coreProperties>
</file>